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ppt/tags/tag2.xml" ContentType="application/vnd.openxmlformats-officedocument.presentationml.tags+xml"/>
  <Override PartName="/ppt/notesSlides/notesSlide16.xml" ContentType="application/vnd.openxmlformats-officedocument.presentationml.notesSlide+xml"/>
  <Override PartName="/ppt/tags/tag3.xml" ContentType="application/vnd.openxmlformats-officedocument.presentationml.tags+xml"/>
  <Override PartName="/ppt/notesSlides/notesSlide17.xml" ContentType="application/vnd.openxmlformats-officedocument.presentationml.notesSlide+xml"/>
  <Override PartName="/ppt/tags/tag4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9"/>
  </p:notesMasterIdLst>
  <p:sldIdLst>
    <p:sldId id="256" r:id="rId2"/>
    <p:sldId id="4314" r:id="rId3"/>
    <p:sldId id="700" r:id="rId4"/>
    <p:sldId id="711" r:id="rId5"/>
    <p:sldId id="702" r:id="rId6"/>
    <p:sldId id="701" r:id="rId7"/>
    <p:sldId id="703" r:id="rId8"/>
    <p:sldId id="704" r:id="rId9"/>
    <p:sldId id="705" r:id="rId10"/>
    <p:sldId id="706" r:id="rId11"/>
    <p:sldId id="707" r:id="rId12"/>
    <p:sldId id="649" r:id="rId13"/>
    <p:sldId id="4298" r:id="rId14"/>
    <p:sldId id="4315" r:id="rId15"/>
    <p:sldId id="746" r:id="rId16"/>
    <p:sldId id="4348" r:id="rId17"/>
    <p:sldId id="4375" r:id="rId18"/>
    <p:sldId id="4365" r:id="rId19"/>
    <p:sldId id="4389" r:id="rId20"/>
    <p:sldId id="4384" r:id="rId21"/>
    <p:sldId id="4376" r:id="rId22"/>
    <p:sldId id="4393" r:id="rId23"/>
    <p:sldId id="4360" r:id="rId24"/>
    <p:sldId id="325" r:id="rId25"/>
    <p:sldId id="4383" r:id="rId26"/>
    <p:sldId id="4387" r:id="rId27"/>
    <p:sldId id="4386" r:id="rId28"/>
  </p:sldIdLst>
  <p:sldSz cx="9144000" cy="5143500" type="screen16x9"/>
  <p:notesSz cx="6797675" cy="992822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5E8B"/>
    <a:srgbClr val="C35954"/>
    <a:srgbClr val="ECE5F7"/>
    <a:srgbClr val="CD8FAA"/>
    <a:srgbClr val="E3FDBE"/>
    <a:srgbClr val="DCFDAB"/>
    <a:srgbClr val="FFAAA9"/>
    <a:srgbClr val="DBFDAA"/>
    <a:srgbClr val="FFE1E1"/>
    <a:srgbClr val="E1D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3" autoAdjust="0"/>
    <p:restoredTop sz="89347" autoAdjust="0"/>
  </p:normalViewPr>
  <p:slideViewPr>
    <p:cSldViewPr snapToGrid="0">
      <p:cViewPr varScale="1">
        <p:scale>
          <a:sx n="146" d="100"/>
          <a:sy n="146" d="100"/>
        </p:scale>
        <p:origin x="869" y="10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90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F37CF0-5B85-4F82-8895-487FD940EFF8}" type="datetimeFigureOut">
              <a:rPr lang="zh-CN" altLang="en-US" smtClean="0"/>
              <a:t>2021/10/30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161C67-365B-455B-8333-B2F3856160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239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72398-B163-40BF-B9DB-BE79F5748C46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129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72398-B163-40BF-B9DB-BE79F5748C46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129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Wingdings" pitchFamily="2" charset="2"/>
              <a:buNone/>
            </a:pPr>
            <a:endParaRPr lang="en-US" altLang="zh-CN" sz="1200" dirty="0"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0267C-9B34-4EB6-8147-72CDB5DD00B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2632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61C67-365B-455B-8333-B2F38561605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8600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61C67-365B-455B-8333-B2F38561605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184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61C67-365B-455B-8333-B2F38561605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5554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E7ED4-83B4-1A40-88C4-6C5397E70772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59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E7ED4-83B4-1A40-88C4-6C5397E70772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3461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E7ED4-83B4-1A40-88C4-6C5397E70772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1374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E7ED4-83B4-1A40-88C4-6C5397E70772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338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72398-B163-40BF-B9DB-BE79F5748C46}" type="slidenum">
              <a:rPr lang="zh-CN" altLang="en-US" smtClean="0">
                <a:solidFill>
                  <a:prstClr val="black"/>
                </a:solidFill>
              </a:rPr>
              <a:pPr/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129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72398-B163-40BF-B9DB-BE79F5748C46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129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72398-B163-40BF-B9DB-BE79F5748C46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129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72398-B163-40BF-B9DB-BE79F5748C46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129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72398-B163-40BF-B9DB-BE79F5748C46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129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72398-B163-40BF-B9DB-BE79F5748C46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129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72398-B163-40BF-B9DB-BE79F5748C46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129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72398-B163-40BF-B9DB-BE79F5748C46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129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2578" y="792761"/>
            <a:ext cx="7772400" cy="1151388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9778" y="302240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AFABB-F632-4F91-92AF-0E2D2EA81731}" type="datetime1">
              <a:rPr lang="zh-CN" altLang="en-US" smtClean="0"/>
              <a:t>2021/10/30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4F5B-1672-4D3F-9FEC-5DF89A7B79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356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06368-F392-4465-AD91-AE646936C52B}" type="datetime1">
              <a:rPr lang="zh-CN" altLang="en-US" smtClean="0"/>
              <a:t>2021/10/30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4F5B-1672-4D3F-9FEC-5DF89A7B79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964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AE443-EA00-4061-899C-73E3EB4E23B9}" type="datetime1">
              <a:rPr lang="zh-CN" altLang="en-US" smtClean="0"/>
              <a:t>2021/10/30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4F5B-1672-4D3F-9FEC-5DF89A7B79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5079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97844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312" y="1"/>
            <a:ext cx="7215068" cy="685799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sz="2400" b="1" spc="0">
                <a:solidFill>
                  <a:srgbClr val="AB202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</a:lstStyle>
          <a:p>
            <a:r>
              <a:rPr lang="zh-CN" altLang="en-US" dirty="0"/>
              <a:t>标题</a:t>
            </a:r>
            <a:endParaRPr lang="en-US" dirty="0"/>
          </a:p>
        </p:txBody>
      </p:sp>
      <p:sp>
        <p:nvSpPr>
          <p:cNvPr id="5" name="Slide Number Placeholder 1"/>
          <p:cNvSpPr txBox="1"/>
          <p:nvPr userDrawn="1"/>
        </p:nvSpPr>
        <p:spPr>
          <a:xfrm>
            <a:off x="7908006" y="4832782"/>
            <a:ext cx="1235995" cy="404132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rgbClr val="064097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3D33D4-636D-914B-B18D-7C923D575062}" type="slidenum">
              <a:rPr lang="en-US" sz="1200" smtClean="0"/>
              <a:t>‹#›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2127109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3C160-1CF6-4197-853C-5DD8144FA9BE}" type="datetime1">
              <a:rPr lang="zh-CN" altLang="en-US" smtClean="0"/>
              <a:t>2021/10/30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4F5B-1672-4D3F-9FEC-5DF89A7B79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455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389" y="792761"/>
            <a:ext cx="7772400" cy="11502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4978" y="3020550"/>
            <a:ext cx="6858000" cy="1242000"/>
          </a:xfrm>
        </p:spPr>
        <p:txBody>
          <a:bodyPr/>
          <a:lstStyle>
            <a:lvl1pPr marL="0" indent="0" algn="ctr">
              <a:buNone/>
              <a:defRPr sz="1800">
                <a:solidFill>
                  <a:srgbClr val="002060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54B1-0884-4633-8327-893DAA1E511F}" type="datetime1">
              <a:rPr lang="zh-CN" altLang="en-US" smtClean="0"/>
              <a:t>2021/10/30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4F5B-1672-4D3F-9FEC-5DF89A7B79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392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50BB-E4E8-4483-82DA-D58DEBC4998C}" type="datetime1">
              <a:rPr lang="zh-CN" altLang="en-US" smtClean="0"/>
              <a:t>2021/10/30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4F5B-1672-4D3F-9FEC-5DF89A7B79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504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5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04BCF-E610-4FCE-ADC3-9F4D58E19C5C}" type="datetime1">
              <a:rPr lang="zh-CN" altLang="en-US" smtClean="0"/>
              <a:t>2021/10/30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4F5B-1672-4D3F-9FEC-5DF89A7B79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560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A7D6D-E156-4C2B-9FF2-B27706CE389A}" type="datetime1">
              <a:rPr lang="zh-CN" altLang="en-US" smtClean="0"/>
              <a:t>2021/10/30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4F5B-1672-4D3F-9FEC-5DF89A7B79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6927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0FCEF-073A-4FC7-8BAD-A662F97179A2}" type="datetime1">
              <a:rPr lang="zh-CN" altLang="en-US" smtClean="0"/>
              <a:t>2021/10/30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4F5B-1672-4D3F-9FEC-5DF89A7B79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537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B6709-067F-4154-9C9A-D56718F28438}" type="datetime1">
              <a:rPr lang="zh-CN" altLang="en-US" smtClean="0"/>
              <a:t>2021/10/30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4F5B-1672-4D3F-9FEC-5DF89A7B79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88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D4C65-E77B-45F2-BD81-CFF9643C0CCF}" type="datetime1">
              <a:rPr lang="zh-CN" altLang="en-US" smtClean="0"/>
              <a:t>2021/10/30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4F5B-1672-4D3F-9FEC-5DF89A7B79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666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3300"/>
            <a:ext cx="9144000" cy="613291"/>
          </a:xfrm>
          <a:prstGeom prst="rect">
            <a:avLst/>
          </a:prstGeom>
        </p:spPr>
        <p:txBody>
          <a:bodyPr vert="horz" lIns="91440" tIns="14400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224" y="679508"/>
            <a:ext cx="8883941" cy="42280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-525" y="4995644"/>
            <a:ext cx="2057400" cy="147855"/>
          </a:xfrm>
          <a:prstGeom prst="rect">
            <a:avLst/>
          </a:prstGeom>
        </p:spPr>
        <p:txBody>
          <a:bodyPr vert="horz" lIns="91440" tIns="36000" rIns="91440" bIns="45720" rtlCol="0" anchor="ctr"/>
          <a:lstStyle>
            <a:lvl1pPr algn="l">
              <a:defRPr sz="900" b="1">
                <a:solidFill>
                  <a:srgbClr val="002060"/>
                </a:solidFill>
              </a:defRPr>
            </a:lvl1pPr>
          </a:lstStyle>
          <a:p>
            <a:fld id="{7181A378-AD84-4E06-B1B5-6D5F5ACB78AE}" type="datetime1">
              <a:rPr lang="zh-CN" altLang="en-US" smtClean="0"/>
              <a:t>2021/10/30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3418" y="4995644"/>
            <a:ext cx="4597165" cy="147855"/>
          </a:xfrm>
          <a:prstGeom prst="rect">
            <a:avLst/>
          </a:prstGeom>
        </p:spPr>
        <p:txBody>
          <a:bodyPr vert="horz" lIns="91440" tIns="36000" rIns="91440" bIns="45720" rtlCol="0" anchor="ctr"/>
          <a:lstStyle>
            <a:lvl1pPr algn="ctr">
              <a:defRPr sz="900" b="0">
                <a:solidFill>
                  <a:srgbClr val="002060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4995644"/>
            <a:ext cx="2057400" cy="147855"/>
          </a:xfrm>
          <a:prstGeom prst="rect">
            <a:avLst/>
          </a:prstGeom>
        </p:spPr>
        <p:txBody>
          <a:bodyPr vert="horz" lIns="91440" tIns="36000" rIns="91440" bIns="45720" rtlCol="0" anchor="ctr"/>
          <a:lstStyle>
            <a:lvl1pPr algn="r">
              <a:defRPr sz="900" b="1">
                <a:solidFill>
                  <a:srgbClr val="002060"/>
                </a:solidFill>
              </a:defRPr>
            </a:lvl1pPr>
          </a:lstStyle>
          <a:p>
            <a:fld id="{5AD84F5B-1672-4D3F-9FEC-5DF89A7B79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2387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8" r:id="rId12"/>
    <p:sldLayoutId id="2147483689" r:id="rId13"/>
  </p:sldLayoutIdLst>
  <p:hf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700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270272" indent="-270272" algn="l" defTabSz="685800" rtl="0" eaLnBrk="1" latinLnBrk="0" hangingPunct="1">
        <a:lnSpc>
          <a:spcPct val="130000"/>
        </a:lnSpc>
        <a:spcBef>
          <a:spcPts val="750"/>
        </a:spcBef>
        <a:buSzPct val="85000"/>
        <a:buFont typeface="Wingdings" panose="05000000000000000000" pitchFamily="2" charset="2"/>
        <a:buChar char="n"/>
        <a:defRPr sz="1800" kern="1200">
          <a:solidFill>
            <a:srgbClr val="002060"/>
          </a:solidFill>
          <a:latin typeface="+mn-lt"/>
          <a:ea typeface="+mn-ea"/>
          <a:cs typeface="+mn-cs"/>
        </a:defRPr>
      </a:lvl1pPr>
      <a:lvl2pPr marL="540544" indent="-270272" algn="l" defTabSz="685800" rtl="0" eaLnBrk="1" latinLnBrk="0" hangingPunct="1">
        <a:lnSpc>
          <a:spcPct val="130000"/>
        </a:lnSpc>
        <a:spcBef>
          <a:spcPts val="375"/>
        </a:spcBef>
        <a:buSzPct val="85000"/>
        <a:buFont typeface="Wingdings" panose="05000000000000000000" pitchFamily="2" charset="2"/>
        <a:buChar char="u"/>
        <a:defRPr sz="1500" kern="1200">
          <a:solidFill>
            <a:srgbClr val="002060"/>
          </a:solidFill>
          <a:latin typeface="+mn-lt"/>
          <a:ea typeface="+mn-ea"/>
          <a:cs typeface="+mn-cs"/>
        </a:defRPr>
      </a:lvl2pPr>
      <a:lvl3pPr marL="742950" indent="-202406" algn="l" defTabSz="685800" rtl="0" eaLnBrk="1" latinLnBrk="0" hangingPunct="1">
        <a:lnSpc>
          <a:spcPct val="130000"/>
        </a:lnSpc>
        <a:spcBef>
          <a:spcPts val="375"/>
        </a:spcBef>
        <a:buSzPct val="85000"/>
        <a:buFont typeface="Wingdings" panose="05000000000000000000" pitchFamily="2" charset="2"/>
        <a:buChar char="l"/>
        <a:defRPr sz="1350" kern="1200">
          <a:solidFill>
            <a:srgbClr val="002060"/>
          </a:solidFill>
          <a:latin typeface="+mn-lt"/>
          <a:ea typeface="+mn-ea"/>
          <a:cs typeface="+mn-cs"/>
        </a:defRPr>
      </a:lvl3pPr>
      <a:lvl4pPr marL="944166" indent="-201216" algn="l" defTabSz="685800" rtl="0" eaLnBrk="1" latinLnBrk="0" hangingPunct="1">
        <a:lnSpc>
          <a:spcPct val="130000"/>
        </a:lnSpc>
        <a:spcBef>
          <a:spcPts val="375"/>
        </a:spcBef>
        <a:buSzPct val="85000"/>
        <a:buFont typeface="Wingdings" panose="05000000000000000000" pitchFamily="2" charset="2"/>
        <a:buChar char="p"/>
        <a:defRPr sz="1200" kern="1200">
          <a:solidFill>
            <a:srgbClr val="002060"/>
          </a:solidFill>
          <a:latin typeface="+mn-lt"/>
          <a:ea typeface="+mn-ea"/>
          <a:cs typeface="+mn-cs"/>
        </a:defRPr>
      </a:lvl4pPr>
      <a:lvl5pPr marL="1145381" indent="-201216" algn="l" defTabSz="685800" rtl="0" eaLnBrk="1" latinLnBrk="0" hangingPunct="1">
        <a:lnSpc>
          <a:spcPct val="130000"/>
        </a:lnSpc>
        <a:spcBef>
          <a:spcPts val="375"/>
        </a:spcBef>
        <a:buSzPct val="85000"/>
        <a:buFont typeface="Wingdings" panose="05000000000000000000" pitchFamily="2" charset="2"/>
        <a:buChar char="Ø"/>
        <a:defRPr sz="1200" kern="1200">
          <a:solidFill>
            <a:srgbClr val="002060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4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Relationship Id="rId4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68699" y="1146875"/>
            <a:ext cx="7006602" cy="3884262"/>
          </a:xfrm>
        </p:spPr>
        <p:txBody>
          <a:bodyPr anchor="ctr"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+mn-lt"/>
                <a:ea typeface="Microsoft YaHei" panose="020B0503020204020204" pitchFamily="34" charset="-122"/>
              </a:rPr>
              <a:t>《</a:t>
            </a:r>
            <a:r>
              <a:rPr lang="zh-CN" altLang="en-US" sz="2400" b="1" dirty="0">
                <a:solidFill>
                  <a:schemeClr val="tx2"/>
                </a:solidFill>
                <a:latin typeface="+mn-lt"/>
                <a:ea typeface="Microsoft YaHei" panose="020B0503020204020204" pitchFamily="34" charset="-122"/>
              </a:rPr>
              <a:t>人工智能</a:t>
            </a:r>
            <a:r>
              <a:rPr lang="en-US" altLang="zh-CN" sz="2400" b="1" dirty="0">
                <a:solidFill>
                  <a:schemeClr val="tx2"/>
                </a:solidFill>
                <a:latin typeface="+mn-lt"/>
                <a:ea typeface="Microsoft YaHei" panose="020B0503020204020204" pitchFamily="34" charset="-122"/>
              </a:rPr>
              <a:t>》</a:t>
            </a:r>
            <a:r>
              <a:rPr lang="zh-CN" altLang="en-US" sz="2400" b="1" dirty="0">
                <a:solidFill>
                  <a:schemeClr val="tx2"/>
                </a:solidFill>
                <a:latin typeface="+mn-lt"/>
                <a:ea typeface="Microsoft YaHei" panose="020B0503020204020204" pitchFamily="34" charset="-122"/>
              </a:rPr>
              <a:t>课程复习</a:t>
            </a:r>
            <a:br>
              <a:rPr lang="en-US" altLang="zh-CN" sz="3200" b="1" dirty="0">
                <a:solidFill>
                  <a:schemeClr val="tx2"/>
                </a:solidFill>
                <a:latin typeface="+mn-lt"/>
                <a:ea typeface="Microsoft YaHei" panose="020B0503020204020204" pitchFamily="34" charset="-122"/>
              </a:rPr>
            </a:br>
            <a:r>
              <a:rPr lang="zh-CN" altLang="en-US" sz="1600" dirty="0">
                <a:solidFill>
                  <a:schemeClr val="tx1"/>
                </a:solidFill>
              </a:rPr>
              <a:t>浙江大学人工智能研究所</a:t>
            </a:r>
            <a:br>
              <a:rPr lang="en-US" altLang="zh-CN" sz="1600" dirty="0">
                <a:solidFill>
                  <a:schemeClr val="tx1"/>
                </a:solidFill>
              </a:rPr>
            </a:br>
            <a:r>
              <a:rPr lang="zh-CN" altLang="en-US" sz="1600" dirty="0">
                <a:solidFill>
                  <a:schemeClr val="tx1"/>
                </a:solidFill>
              </a:rPr>
              <a:t>吴飞</a:t>
            </a:r>
            <a:br>
              <a:rPr lang="en-US" altLang="zh-CN" sz="1600" dirty="0">
                <a:solidFill>
                  <a:schemeClr val="tx1"/>
                </a:solidFill>
              </a:rPr>
            </a:br>
            <a:r>
              <a:rPr lang="en-US" altLang="zh-CN" sz="1600" dirty="0">
                <a:solidFill>
                  <a:schemeClr val="tx1"/>
                </a:solidFill>
              </a:rPr>
              <a:t>2021</a:t>
            </a:r>
            <a:r>
              <a:rPr lang="zh-CN" altLang="en-US" sz="1600" dirty="0">
                <a:solidFill>
                  <a:schemeClr val="tx1"/>
                </a:solidFill>
              </a:rPr>
              <a:t>年</a:t>
            </a:r>
            <a:r>
              <a:rPr lang="en-US" altLang="zh-CN" sz="1600" dirty="0">
                <a:solidFill>
                  <a:schemeClr val="tx1"/>
                </a:solidFill>
              </a:rPr>
              <a:t>6</a:t>
            </a:r>
            <a:r>
              <a:rPr lang="zh-CN" altLang="en-US" sz="1600" dirty="0">
                <a:solidFill>
                  <a:schemeClr val="tx1"/>
                </a:solidFill>
              </a:rPr>
              <a:t>月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CC14381-18D5-4793-A85E-8AB1A531F459}"/>
              </a:ext>
            </a:extLst>
          </p:cNvPr>
          <p:cNvSpPr/>
          <p:nvPr/>
        </p:nvSpPr>
        <p:spPr>
          <a:xfrm>
            <a:off x="5253142" y="309661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2021《</a:t>
            </a:r>
            <a:r>
              <a:rPr lang="zh-CN" altLang="en-US" dirty="0"/>
              <a:t>人工智能</a:t>
            </a:r>
            <a:r>
              <a:rPr lang="en-US" altLang="zh-CN" dirty="0"/>
              <a:t>》</a:t>
            </a:r>
            <a:r>
              <a:rPr lang="zh-CN" altLang="en-US" dirty="0"/>
              <a:t>本科生课程</a:t>
            </a:r>
          </a:p>
        </p:txBody>
      </p:sp>
    </p:spTree>
    <p:extLst>
      <p:ext uri="{BB962C8B-B14F-4D97-AF65-F5344CB8AC3E}">
        <p14:creationId xmlns:p14="http://schemas.microsoft.com/office/powerpoint/2010/main" val="1886287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右箭头 10"/>
          <p:cNvSpPr/>
          <p:nvPr/>
        </p:nvSpPr>
        <p:spPr>
          <a:xfrm>
            <a:off x="3439148" y="1644931"/>
            <a:ext cx="400050" cy="272168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 dirty="0">
              <a:ea typeface="黑体" pitchFamily="49" charset="-122"/>
            </a:endParaRPr>
          </a:p>
        </p:txBody>
      </p:sp>
      <p:sp>
        <p:nvSpPr>
          <p:cNvPr id="12" name="圆角矩形 30"/>
          <p:cNvSpPr/>
          <p:nvPr/>
        </p:nvSpPr>
        <p:spPr bwMode="auto">
          <a:xfrm>
            <a:off x="1743698" y="1494260"/>
            <a:ext cx="1612275" cy="573509"/>
          </a:xfrm>
          <a:prstGeom prst="roundRect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 w="190500"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tIns="0" bIns="0" anchor="ctr"/>
          <a:lstStyle/>
          <a:p>
            <a:pPr algn="ctr">
              <a:defRPr/>
            </a:pPr>
            <a:r>
              <a:rPr lang="zh-CN" altLang="en-US" sz="1500" dirty="0">
                <a:gradFill flip="none" rotWithShape="1">
                  <a:gsLst>
                    <a:gs pos="0">
                      <a:schemeClr val="tx1">
                        <a:shade val="30000"/>
                        <a:satMod val="115000"/>
                      </a:schemeClr>
                    </a:gs>
                    <a:gs pos="50000">
                      <a:schemeClr val="tx1">
                        <a:shade val="67500"/>
                        <a:satMod val="115000"/>
                      </a:schemeClr>
                    </a:gs>
                    <a:gs pos="100000">
                      <a:schemeClr val="tx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黑体" pitchFamily="49" charset="-122"/>
                <a:cs typeface="Times New Roman" pitchFamily="18" charset="0"/>
              </a:rPr>
              <a:t>强化学习</a:t>
            </a:r>
            <a:endParaRPr lang="en-US" altLang="zh-CN" sz="1500" dirty="0">
              <a:gradFill flip="none" rotWithShape="1">
                <a:gsLst>
                  <a:gs pos="0">
                    <a:schemeClr val="tx1">
                      <a:shade val="30000"/>
                      <a:satMod val="115000"/>
                    </a:schemeClr>
                  </a:gs>
                  <a:gs pos="50000">
                    <a:schemeClr val="tx1">
                      <a:shade val="67500"/>
                      <a:satMod val="115000"/>
                    </a:schemeClr>
                  </a:gs>
                  <a:gs pos="100000">
                    <a:schemeClr val="tx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3981763" y="1265379"/>
            <a:ext cx="2626784" cy="1031268"/>
          </a:xfrm>
          <a:prstGeom prst="round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 w="190500" h="63500"/>
          </a:sp3d>
        </p:spPr>
        <p:txBody>
          <a:bodyPr wrap="none" tIns="0" bIns="0" anchor="ctr"/>
          <a:lstStyle/>
          <a:p>
            <a:endParaRPr lang="en-US" altLang="zh-CN" sz="1200" b="1" kern="0" dirty="0">
              <a:solidFill>
                <a:srgbClr val="0070C0"/>
              </a:solidFill>
              <a:latin typeface="Times New Roman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14313" indent="-214313">
              <a:buFont typeface="Wingdings" panose="05000000000000000000" pitchFamily="2" charset="2"/>
              <a:buChar char="l"/>
            </a:pPr>
            <a:endParaRPr lang="en-US" altLang="zh-CN" sz="1200" b="1" kern="0" dirty="0">
              <a:solidFill>
                <a:srgbClr val="0070C0"/>
              </a:solidFill>
              <a:latin typeface="Times New Roman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14313" indent="-214313">
              <a:buFont typeface="Wingdings" panose="05000000000000000000" pitchFamily="2" charset="2"/>
              <a:buChar char="l"/>
            </a:pPr>
            <a:r>
              <a:rPr lang="zh-CN" altLang="en-US" sz="1200" b="1" kern="0" dirty="0">
                <a:solidFill>
                  <a:srgbClr val="C00000"/>
                </a:solidFill>
                <a:latin typeface="Times New Roman"/>
                <a:ea typeface="微软雅黑" panose="020B0503020204020204" pitchFamily="34" charset="-122"/>
                <a:cs typeface="Times New Roman" panose="02020603050405020304" pitchFamily="18" charset="0"/>
              </a:rPr>
              <a:t>强化学习定义</a:t>
            </a:r>
            <a:endParaRPr lang="en-US" altLang="zh-CN" sz="1200" b="1" kern="0" dirty="0">
              <a:solidFill>
                <a:srgbClr val="C00000"/>
              </a:solidFill>
              <a:latin typeface="Times New Roman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14313" indent="-214313">
              <a:buFont typeface="Wingdings" panose="05000000000000000000" pitchFamily="2" charset="2"/>
              <a:buChar char="l"/>
            </a:pPr>
            <a:r>
              <a:rPr lang="zh-CN" altLang="en-US" sz="1200" b="1" kern="0" dirty="0">
                <a:solidFill>
                  <a:srgbClr val="C00000"/>
                </a:solidFill>
                <a:latin typeface="Times New Roman"/>
                <a:ea typeface="微软雅黑" panose="020B0503020204020204" pitchFamily="34" charset="-122"/>
                <a:cs typeface="Times New Roman" panose="02020603050405020304" pitchFamily="18" charset="0"/>
              </a:rPr>
              <a:t>基于价值的强化学习</a:t>
            </a:r>
            <a:endParaRPr lang="en-US" altLang="zh-CN" sz="1200" b="1" kern="0" dirty="0">
              <a:solidFill>
                <a:srgbClr val="C00000"/>
              </a:solidFill>
              <a:latin typeface="Times New Roman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14313" indent="-214313">
              <a:buFont typeface="Wingdings" panose="05000000000000000000" pitchFamily="2" charset="2"/>
              <a:buChar char="l"/>
            </a:pPr>
            <a:r>
              <a:rPr lang="zh-CN" altLang="en-US" sz="1200" b="1" kern="0" dirty="0">
                <a:solidFill>
                  <a:srgbClr val="C00000"/>
                </a:solidFill>
                <a:latin typeface="Times New Roman"/>
                <a:ea typeface="微软雅黑" panose="020B0503020204020204" pitchFamily="34" charset="-122"/>
                <a:cs typeface="Times New Roman" panose="02020603050405020304" pitchFamily="18" charset="0"/>
              </a:rPr>
              <a:t>基于策略的强化学习</a:t>
            </a:r>
            <a:endParaRPr lang="en-US" altLang="zh-CN" sz="1200" b="1" kern="0" dirty="0">
              <a:solidFill>
                <a:srgbClr val="C00000"/>
              </a:solidFill>
              <a:latin typeface="Times New Roman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14313" indent="-214313">
              <a:buFont typeface="Wingdings" panose="05000000000000000000" pitchFamily="2" charset="2"/>
              <a:buChar char="l"/>
            </a:pPr>
            <a:r>
              <a:rPr lang="zh-CN" altLang="en-US" sz="1200" b="1" kern="0" dirty="0">
                <a:solidFill>
                  <a:srgbClr val="C00000"/>
                </a:solidFill>
                <a:latin typeface="Times New Roman"/>
                <a:ea typeface="微软雅黑" panose="020B0503020204020204" pitchFamily="34" charset="-122"/>
                <a:cs typeface="Times New Roman" panose="02020603050405020304" pitchFamily="18" charset="0"/>
              </a:rPr>
              <a:t>深度强化学习的应用</a:t>
            </a:r>
            <a:endParaRPr lang="zh-CN" altLang="en-US" sz="1200" b="1" kern="0" dirty="0">
              <a:solidFill>
                <a:srgbClr val="0070C0"/>
              </a:solidFill>
              <a:latin typeface="Times New Roman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zh-CN" altLang="zh-CN" sz="1200" b="1" kern="0" dirty="0">
              <a:solidFill>
                <a:srgbClr val="0070C0"/>
              </a:solidFill>
              <a:latin typeface="Times New Roman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52600" y="4421541"/>
            <a:ext cx="582930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10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通过平衡“探索未知空间与利用已有经验”（</a:t>
            </a:r>
            <a:r>
              <a:rPr lang="en-US" altLang="zh-CN" sz="10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exploration vs. exploitation</a:t>
            </a:r>
            <a:r>
              <a:rPr lang="zh-CN" altLang="zh-CN" sz="10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en-US" altLang="zh-CN" sz="10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 </a:t>
            </a:r>
            <a:r>
              <a:rPr lang="zh-CN" altLang="en-US" sz="10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与环境进行交互，获得回报，从而</a:t>
            </a:r>
            <a:r>
              <a:rPr lang="zh-CN" altLang="zh-CN" sz="105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序贯地作出决策</a:t>
            </a:r>
            <a:endParaRPr lang="zh-CN" altLang="en-US" sz="105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F85F9F5-40D1-47F7-ADAE-BAC097936E6B}"/>
              </a:ext>
            </a:extLst>
          </p:cNvPr>
          <p:cNvGrpSpPr/>
          <p:nvPr/>
        </p:nvGrpSpPr>
        <p:grpSpPr>
          <a:xfrm>
            <a:off x="2591055" y="2588869"/>
            <a:ext cx="3762745" cy="1743430"/>
            <a:chOff x="6394648" y="2879831"/>
            <a:chExt cx="4310604" cy="2350518"/>
          </a:xfrm>
        </p:grpSpPr>
        <p:sp>
          <p:nvSpPr>
            <p:cNvPr id="19" name="文本框 10">
              <a:extLst>
                <a:ext uri="{FF2B5EF4-FFF2-40B4-BE49-F238E27FC236}">
                  <a16:creationId xmlns:a16="http://schemas.microsoft.com/office/drawing/2014/main" id="{AE6326B2-DF77-4500-A1EE-08AF83E60630}"/>
                </a:ext>
              </a:extLst>
            </p:cNvPr>
            <p:cNvSpPr txBox="1"/>
            <p:nvPr/>
          </p:nvSpPr>
          <p:spPr>
            <a:xfrm>
              <a:off x="7705781" y="2879831"/>
              <a:ext cx="1445615" cy="342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50" dirty="0">
                  <a:ea typeface="黑体" pitchFamily="49" charset="-122"/>
                </a:rPr>
                <a:t>通过动作施加影响</a:t>
              </a:r>
            </a:p>
          </p:txBody>
        </p:sp>
        <p:sp>
          <p:nvSpPr>
            <p:cNvPr id="20" name="文本框 15">
              <a:extLst>
                <a:ext uri="{FF2B5EF4-FFF2-40B4-BE49-F238E27FC236}">
                  <a16:creationId xmlns:a16="http://schemas.microsoft.com/office/drawing/2014/main" id="{B244BA2A-48F0-4439-92F0-0896AB3CC821}"/>
                </a:ext>
              </a:extLst>
            </p:cNvPr>
            <p:cNvSpPr txBox="1"/>
            <p:nvPr/>
          </p:nvSpPr>
          <p:spPr>
            <a:xfrm>
              <a:off x="7516032" y="4888016"/>
              <a:ext cx="1599873" cy="342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50" dirty="0">
                  <a:ea typeface="黑体" pitchFamily="49" charset="-122"/>
                </a:rPr>
                <a:t>反馈环境状态的变化</a:t>
              </a: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313B1E7-9ED8-4A9D-AA33-D35B168635B3}"/>
                </a:ext>
              </a:extLst>
            </p:cNvPr>
            <p:cNvGrpSpPr/>
            <p:nvPr/>
          </p:nvGrpSpPr>
          <p:grpSpPr>
            <a:xfrm>
              <a:off x="6394648" y="3570725"/>
              <a:ext cx="4310604" cy="919464"/>
              <a:chOff x="2672708" y="3784196"/>
              <a:chExt cx="4851126" cy="948998"/>
            </a:xfrm>
          </p:grpSpPr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24C68208-F19B-4122-865D-CD06B88675FB}"/>
                  </a:ext>
                </a:extLst>
              </p:cNvPr>
              <p:cNvGrpSpPr/>
              <p:nvPr/>
            </p:nvGrpSpPr>
            <p:grpSpPr>
              <a:xfrm>
                <a:off x="2672708" y="3784196"/>
                <a:ext cx="4851126" cy="948998"/>
                <a:chOff x="2672708" y="3784202"/>
                <a:chExt cx="4851126" cy="948994"/>
              </a:xfrm>
            </p:grpSpPr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61A294C8-E252-49D9-88F6-819CC05EB0AB}"/>
                    </a:ext>
                  </a:extLst>
                </p:cNvPr>
                <p:cNvSpPr/>
                <p:nvPr/>
              </p:nvSpPr>
              <p:spPr>
                <a:xfrm>
                  <a:off x="2672708" y="3784202"/>
                  <a:ext cx="1570604" cy="948994"/>
                </a:xfrm>
                <a:prstGeom prst="rect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200" b="1" dirty="0">
                      <a:solidFill>
                        <a:srgbClr val="FF0000"/>
                      </a:solidFill>
                      <a:ea typeface="黑体" pitchFamily="49" charset="-122"/>
                    </a:rPr>
                    <a:t>智能主体</a:t>
                  </a:r>
                </a:p>
              </p:txBody>
            </p:sp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50F6956C-F83E-4D49-B851-146F0458B5AF}"/>
                    </a:ext>
                  </a:extLst>
                </p:cNvPr>
                <p:cNvSpPr/>
                <p:nvPr/>
              </p:nvSpPr>
              <p:spPr>
                <a:xfrm>
                  <a:off x="6057551" y="3803251"/>
                  <a:ext cx="1466283" cy="929945"/>
                </a:xfrm>
                <a:prstGeom prst="rect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200" b="1" dirty="0">
                      <a:solidFill>
                        <a:srgbClr val="FF0000"/>
                      </a:solidFill>
                      <a:ea typeface="黑体" pitchFamily="49" charset="-122"/>
                    </a:rPr>
                    <a:t>环境</a:t>
                  </a:r>
                </a:p>
              </p:txBody>
            </p:sp>
            <p:cxnSp>
              <p:nvCxnSpPr>
                <p:cNvPr id="28" name="连接符: 肘形 7">
                  <a:extLst>
                    <a:ext uri="{FF2B5EF4-FFF2-40B4-BE49-F238E27FC236}">
                      <a16:creationId xmlns:a16="http://schemas.microsoft.com/office/drawing/2014/main" id="{AFEDA155-D7CB-4097-AA71-4AA79B194777}"/>
                    </a:ext>
                  </a:extLst>
                </p:cNvPr>
                <p:cNvCxnSpPr>
                  <a:cxnSpLocks/>
                  <a:stCxn id="26" idx="0"/>
                  <a:endCxn id="27" idx="0"/>
                </p:cNvCxnSpPr>
                <p:nvPr/>
              </p:nvCxnSpPr>
              <p:spPr>
                <a:xfrm rot="16200000" flipH="1">
                  <a:off x="5114825" y="2127385"/>
                  <a:ext cx="19050" cy="3332683"/>
                </a:xfrm>
                <a:prstGeom prst="bentConnector3">
                  <a:avLst>
                    <a:gd name="adj1" fmla="val -1238554"/>
                  </a:avLst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" name="连接符: 肘形 25">
                <a:extLst>
                  <a:ext uri="{FF2B5EF4-FFF2-40B4-BE49-F238E27FC236}">
                    <a16:creationId xmlns:a16="http://schemas.microsoft.com/office/drawing/2014/main" id="{163CD7C2-11F9-44C6-B563-9FE0CB697D6F}"/>
                  </a:ext>
                </a:extLst>
              </p:cNvPr>
              <p:cNvCxnSpPr>
                <a:cxnSpLocks/>
                <a:stCxn id="26" idx="2"/>
                <a:endCxn id="27" idx="2"/>
              </p:cNvCxnSpPr>
              <p:nvPr/>
            </p:nvCxnSpPr>
            <p:spPr>
              <a:xfrm rot="16200000" flipH="1">
                <a:off x="5124351" y="3066852"/>
                <a:ext cx="1" cy="3332683"/>
              </a:xfrm>
              <a:prstGeom prst="bentConnector3">
                <a:avLst>
                  <a:gd name="adj1" fmla="val 22860100000"/>
                </a:avLst>
              </a:prstGeom>
              <a:ln w="381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C4D42FC4-678F-4D03-BA27-5CCF8D831F2A}"/>
                </a:ext>
              </a:extLst>
            </p:cNvPr>
            <p:cNvCxnSpPr>
              <a:cxnSpLocks/>
              <a:stCxn id="27" idx="1"/>
              <a:endCxn id="26" idx="3"/>
            </p:cNvCxnSpPr>
            <p:nvPr/>
          </p:nvCxnSpPr>
          <p:spPr>
            <a:xfrm flipH="1" flipV="1">
              <a:off x="7790252" y="4030457"/>
              <a:ext cx="1612093" cy="92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38">
              <a:extLst>
                <a:ext uri="{FF2B5EF4-FFF2-40B4-BE49-F238E27FC236}">
                  <a16:creationId xmlns:a16="http://schemas.microsoft.com/office/drawing/2014/main" id="{CDD92E22-8E72-4FFF-BF60-7124B4FEF874}"/>
                </a:ext>
              </a:extLst>
            </p:cNvPr>
            <p:cNvSpPr txBox="1"/>
            <p:nvPr/>
          </p:nvSpPr>
          <p:spPr>
            <a:xfrm>
              <a:off x="7977698" y="3357870"/>
              <a:ext cx="982843" cy="5601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50" dirty="0">
                  <a:latin typeface="Times New Roman" panose="02020603050405020304" pitchFamily="18" charset="0"/>
                  <a:ea typeface="黑体" pitchFamily="49" charset="-122"/>
                  <a:cs typeface="Times New Roman" panose="02020603050405020304" pitchFamily="18" charset="0"/>
                </a:rPr>
                <a:t>动作的收益</a:t>
              </a:r>
              <a:endParaRPr lang="en-US" altLang="zh-CN" sz="1050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1050" dirty="0">
                  <a:latin typeface="Times New Roman" panose="02020603050405020304" pitchFamily="18" charset="0"/>
                  <a:ea typeface="黑体" pitchFamily="49" charset="-122"/>
                  <a:cs typeface="Times New Roman" panose="02020603050405020304" pitchFamily="18" charset="0"/>
                </a:rPr>
                <a:t>(reward)</a:t>
              </a:r>
              <a:endParaRPr lang="zh-CN" altLang="en-US" sz="1050" dirty="0"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9" name="标题 5"/>
          <p:cNvSpPr>
            <a:spLocks noGrp="1"/>
          </p:cNvSpPr>
          <p:nvPr>
            <p:ph type="title"/>
          </p:nvPr>
        </p:nvSpPr>
        <p:spPr>
          <a:xfrm>
            <a:off x="1489440" y="106010"/>
            <a:ext cx="6274012" cy="493295"/>
          </a:xfrm>
        </p:spPr>
        <p:txBody>
          <a:bodyPr/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《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人工智能导论：模型与算法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》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基本内容：第七章  强化学习 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355973" y="830296"/>
            <a:ext cx="208903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 dirty="0"/>
              <a:t>谋定而后动，知止而有得</a:t>
            </a:r>
          </a:p>
        </p:txBody>
      </p:sp>
    </p:spTree>
    <p:extLst>
      <p:ext uri="{BB962C8B-B14F-4D97-AF65-F5344CB8AC3E}">
        <p14:creationId xmlns:p14="http://schemas.microsoft.com/office/powerpoint/2010/main" val="3683538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右箭头 10"/>
          <p:cNvSpPr/>
          <p:nvPr/>
        </p:nvSpPr>
        <p:spPr>
          <a:xfrm>
            <a:off x="3448050" y="1583482"/>
            <a:ext cx="400050" cy="272168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 dirty="0">
              <a:ea typeface="黑体" pitchFamily="49" charset="-122"/>
            </a:endParaRPr>
          </a:p>
        </p:txBody>
      </p:sp>
      <p:sp>
        <p:nvSpPr>
          <p:cNvPr id="12" name="圆角矩形 30"/>
          <p:cNvSpPr/>
          <p:nvPr/>
        </p:nvSpPr>
        <p:spPr bwMode="auto">
          <a:xfrm>
            <a:off x="1752599" y="1432812"/>
            <a:ext cx="1612275" cy="573509"/>
          </a:xfrm>
          <a:prstGeom prst="roundRect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 w="190500"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tIns="0" bIns="0" anchor="ctr"/>
          <a:lstStyle/>
          <a:p>
            <a:pPr algn="ctr">
              <a:defRPr/>
            </a:pPr>
            <a:r>
              <a:rPr lang="zh-CN" altLang="en-US" sz="1500" dirty="0">
                <a:gradFill flip="none" rotWithShape="1">
                  <a:gsLst>
                    <a:gs pos="0">
                      <a:schemeClr val="tx1">
                        <a:shade val="30000"/>
                        <a:satMod val="115000"/>
                      </a:schemeClr>
                    </a:gs>
                    <a:gs pos="50000">
                      <a:schemeClr val="tx1">
                        <a:shade val="67500"/>
                        <a:satMod val="115000"/>
                      </a:schemeClr>
                    </a:gs>
                    <a:gs pos="100000">
                      <a:schemeClr val="tx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黑体" pitchFamily="49" charset="-122"/>
                <a:cs typeface="Times New Roman" pitchFamily="18" charset="0"/>
              </a:rPr>
              <a:t>人工智能博弈</a:t>
            </a:r>
            <a:endParaRPr lang="en-US" altLang="zh-CN" sz="1500" dirty="0">
              <a:gradFill flip="none" rotWithShape="1">
                <a:gsLst>
                  <a:gs pos="0">
                    <a:schemeClr val="tx1">
                      <a:shade val="30000"/>
                      <a:satMod val="115000"/>
                    </a:schemeClr>
                  </a:gs>
                  <a:gs pos="50000">
                    <a:schemeClr val="tx1">
                      <a:shade val="67500"/>
                      <a:satMod val="115000"/>
                    </a:schemeClr>
                  </a:gs>
                  <a:gs pos="100000">
                    <a:schemeClr val="tx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29" name="圆角矩形 28"/>
          <p:cNvSpPr/>
          <p:nvPr/>
        </p:nvSpPr>
        <p:spPr bwMode="auto">
          <a:xfrm>
            <a:off x="4004891" y="1203932"/>
            <a:ext cx="2626784" cy="1031268"/>
          </a:xfrm>
          <a:prstGeom prst="round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 w="190500" h="63500"/>
          </a:sp3d>
        </p:spPr>
        <p:txBody>
          <a:bodyPr wrap="none" tIns="0" bIns="0" anchor="ctr"/>
          <a:lstStyle/>
          <a:p>
            <a:endParaRPr lang="en-US" altLang="zh-CN" sz="1200" b="1" kern="0" dirty="0">
              <a:solidFill>
                <a:srgbClr val="0070C0"/>
              </a:solidFill>
              <a:latin typeface="Times New Roman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14313" indent="-214313">
              <a:buFont typeface="Wingdings" panose="05000000000000000000" pitchFamily="2" charset="2"/>
              <a:buChar char="l"/>
            </a:pPr>
            <a:endParaRPr lang="en-US" altLang="zh-CN" sz="1200" b="1" kern="0" dirty="0">
              <a:solidFill>
                <a:srgbClr val="0070C0"/>
              </a:solidFill>
              <a:latin typeface="Times New Roman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14313" indent="-214313">
              <a:buFont typeface="Wingdings" panose="05000000000000000000" pitchFamily="2" charset="2"/>
              <a:buChar char="l"/>
            </a:pPr>
            <a:r>
              <a:rPr lang="zh-CN" altLang="en-US" sz="1200" b="1" kern="0" dirty="0">
                <a:solidFill>
                  <a:srgbClr val="C00000"/>
                </a:solidFill>
                <a:latin typeface="Times New Roman"/>
                <a:ea typeface="微软雅黑" panose="020B0503020204020204" pitchFamily="34" charset="-122"/>
                <a:cs typeface="Times New Roman" panose="02020603050405020304" pitchFamily="18" charset="0"/>
              </a:rPr>
              <a:t>博弈相关概念 </a:t>
            </a:r>
            <a:r>
              <a:rPr lang="en-US" altLang="zh-CN" sz="1200" b="1" kern="0" dirty="0">
                <a:solidFill>
                  <a:srgbClr val="C00000"/>
                </a:solidFill>
                <a:latin typeface="Times New Roman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1200" b="1" kern="0" dirty="0">
                <a:solidFill>
                  <a:srgbClr val="C00000"/>
                </a:solidFill>
                <a:latin typeface="Times New Roman"/>
                <a:ea typeface="微软雅黑" panose="020B0503020204020204" pitchFamily="34" charset="-122"/>
                <a:cs typeface="Times New Roman" panose="02020603050405020304" pitchFamily="18" charset="0"/>
              </a:rPr>
              <a:t>纳什均衡</a:t>
            </a:r>
            <a:r>
              <a:rPr lang="en-US" altLang="zh-CN" sz="1200" b="1" kern="0" dirty="0">
                <a:solidFill>
                  <a:srgbClr val="C00000"/>
                </a:solidFill>
                <a:latin typeface="Times New Roman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pPr marL="214313" indent="-214313">
              <a:buFont typeface="Wingdings" panose="05000000000000000000" pitchFamily="2" charset="2"/>
              <a:buChar char="l"/>
            </a:pPr>
            <a:r>
              <a:rPr lang="zh-CN" altLang="en-US" sz="1200" b="1" kern="0" dirty="0">
                <a:solidFill>
                  <a:srgbClr val="C00000"/>
                </a:solidFill>
                <a:latin typeface="Times New Roman"/>
                <a:ea typeface="微软雅黑" panose="020B0503020204020204" pitchFamily="34" charset="-122"/>
                <a:cs typeface="Times New Roman" panose="02020603050405020304" pitchFamily="18" charset="0"/>
              </a:rPr>
              <a:t>博弈策略求解</a:t>
            </a:r>
            <a:endParaRPr lang="en-US" altLang="zh-CN" sz="1200" b="1" kern="0" dirty="0">
              <a:solidFill>
                <a:srgbClr val="C00000"/>
              </a:solidFill>
              <a:latin typeface="Times New Roman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14313" indent="-214313">
              <a:buFont typeface="Wingdings" panose="05000000000000000000" pitchFamily="2" charset="2"/>
              <a:buChar char="l"/>
            </a:pPr>
            <a:r>
              <a:rPr lang="zh-CN" altLang="en-US" sz="1200" b="1" kern="0" dirty="0">
                <a:solidFill>
                  <a:srgbClr val="C00000"/>
                </a:solidFill>
                <a:latin typeface="Times New Roman"/>
                <a:ea typeface="微软雅黑" panose="020B0503020204020204" pitchFamily="34" charset="-122"/>
                <a:cs typeface="Times New Roman" panose="02020603050405020304" pitchFamily="18" charset="0"/>
              </a:rPr>
              <a:t>博弈规则设计</a:t>
            </a:r>
            <a:endParaRPr lang="en-US" altLang="zh-CN" sz="1200" b="1" kern="0" dirty="0">
              <a:solidFill>
                <a:srgbClr val="C00000"/>
              </a:solidFill>
              <a:latin typeface="Times New Roman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14313" indent="-214313">
              <a:buFont typeface="Wingdings" panose="05000000000000000000" pitchFamily="2" charset="2"/>
              <a:buChar char="l"/>
            </a:pPr>
            <a:r>
              <a:rPr lang="zh-CN" altLang="en-US" sz="1200" b="1" kern="0" dirty="0">
                <a:solidFill>
                  <a:srgbClr val="C00000"/>
                </a:solidFill>
                <a:latin typeface="Times New Roman"/>
                <a:ea typeface="微软雅黑" panose="020B0503020204020204" pitchFamily="34" charset="-122"/>
                <a:cs typeface="Times New Roman" panose="02020603050405020304" pitchFamily="18" charset="0"/>
              </a:rPr>
              <a:t>非完全信息博弈的实际应用</a:t>
            </a:r>
          </a:p>
          <a:p>
            <a:endParaRPr lang="zh-CN" altLang="en-US" sz="1200" b="1" kern="0" dirty="0">
              <a:solidFill>
                <a:srgbClr val="0070C0"/>
              </a:solidFill>
              <a:latin typeface="Times New Roman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zh-CN" altLang="zh-CN" sz="1200" b="1" kern="0" dirty="0">
              <a:solidFill>
                <a:srgbClr val="0070C0"/>
              </a:solidFill>
              <a:latin typeface="Times New Roman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904156" y="784997"/>
            <a:ext cx="278153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350" dirty="0"/>
              <a:t>两害相权取其轻，两利相权取其重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709" y="2538717"/>
            <a:ext cx="1899703" cy="19430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337418" y="2996771"/>
            <a:ext cx="3132982" cy="1275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博弈行为是多个带有相互竞争性质的主体，为了达到各自目标和利益，采取的带有对抗性质的行为。现代博弈论主要研究博弈行为中最优的对抗策略及其稳定局势，协助对弈者在一定规则范围内寻求最合理的行为方式。</a:t>
            </a:r>
          </a:p>
        </p:txBody>
      </p:sp>
      <p:sp>
        <p:nvSpPr>
          <p:cNvPr id="13" name="标题 5"/>
          <p:cNvSpPr>
            <a:spLocks noGrp="1"/>
          </p:cNvSpPr>
          <p:nvPr>
            <p:ph type="title"/>
          </p:nvPr>
        </p:nvSpPr>
        <p:spPr>
          <a:xfrm>
            <a:off x="1143000" y="97747"/>
            <a:ext cx="6742915" cy="493295"/>
          </a:xfrm>
        </p:spPr>
        <p:txBody>
          <a:bodyPr/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《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人工智能导论：模型与算法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》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基本内容：第八章 人工智能博弈 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110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27"/>
          <p:cNvSpPr/>
          <p:nvPr/>
        </p:nvSpPr>
        <p:spPr>
          <a:xfrm>
            <a:off x="1894332" y="982255"/>
            <a:ext cx="1949487" cy="3787522"/>
          </a:xfrm>
          <a:prstGeom prst="roundRect">
            <a:avLst>
              <a:gd name="adj" fmla="val 4639"/>
            </a:avLst>
          </a:prstGeom>
          <a:gradFill rotWithShape="1">
            <a:gsLst>
              <a:gs pos="0">
                <a:srgbClr val="AAEFD1">
                  <a:tint val="50000"/>
                  <a:satMod val="300000"/>
                </a:srgbClr>
              </a:gs>
              <a:gs pos="35000">
                <a:srgbClr val="AAEFD1">
                  <a:tint val="37000"/>
                  <a:satMod val="300000"/>
                </a:srgbClr>
              </a:gs>
              <a:gs pos="100000">
                <a:srgbClr val="AAEFD1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AAEFD1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Tahoma"/>
              <a:ea typeface="宋体"/>
            </a:endParaRPr>
          </a:p>
        </p:txBody>
      </p:sp>
      <p:sp>
        <p:nvSpPr>
          <p:cNvPr id="33" name="圆角矩形 32"/>
          <p:cNvSpPr/>
          <p:nvPr/>
        </p:nvSpPr>
        <p:spPr bwMode="auto">
          <a:xfrm>
            <a:off x="2005158" y="1132288"/>
            <a:ext cx="1703195" cy="282536"/>
          </a:xfrm>
          <a:prstGeom prst="roundRect">
            <a:avLst/>
          </a:prstGeom>
          <a:gradFill rotWithShape="1">
            <a:gsLst>
              <a:gs pos="0">
                <a:srgbClr val="FFFFFF">
                  <a:tint val="50000"/>
                  <a:satMod val="300000"/>
                </a:srgbClr>
              </a:gs>
              <a:gs pos="35000">
                <a:srgbClr val="FFFFFF">
                  <a:tint val="37000"/>
                  <a:satMod val="300000"/>
                </a:srgbClr>
              </a:gs>
              <a:gs pos="100000">
                <a:srgbClr val="FFFFFF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FFFFF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tIns="0" bIns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500" b="1" kern="0" dirty="0">
                <a:solidFill>
                  <a:srgbClr val="0070C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类脑计算</a:t>
            </a:r>
            <a:endParaRPr lang="en-US" altLang="zh-CN" sz="1500" b="1" kern="0" dirty="0">
              <a:solidFill>
                <a:srgbClr val="0070C0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34" name="圆角矩形 33"/>
          <p:cNvSpPr/>
          <p:nvPr/>
        </p:nvSpPr>
        <p:spPr bwMode="auto">
          <a:xfrm>
            <a:off x="2005158" y="1802549"/>
            <a:ext cx="1703195" cy="282536"/>
          </a:xfrm>
          <a:prstGeom prst="roundRect">
            <a:avLst/>
          </a:prstGeom>
          <a:gradFill rotWithShape="1">
            <a:gsLst>
              <a:gs pos="0">
                <a:srgbClr val="FFFFFF">
                  <a:tint val="50000"/>
                  <a:satMod val="300000"/>
                </a:srgbClr>
              </a:gs>
              <a:gs pos="35000">
                <a:srgbClr val="FFFFFF">
                  <a:tint val="37000"/>
                  <a:satMod val="300000"/>
                </a:srgbClr>
              </a:gs>
              <a:gs pos="100000">
                <a:srgbClr val="FFFFFF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FFFFF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tIns="0" bIns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500" b="1" kern="0" dirty="0">
                <a:solidFill>
                  <a:srgbClr val="0070C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自动化机器学习</a:t>
            </a:r>
            <a:endParaRPr lang="en-US" altLang="zh-CN" sz="1500" b="1" kern="0" dirty="0">
              <a:solidFill>
                <a:srgbClr val="0070C0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35" name="圆角矩形 34"/>
          <p:cNvSpPr/>
          <p:nvPr/>
        </p:nvSpPr>
        <p:spPr bwMode="auto">
          <a:xfrm>
            <a:off x="2005159" y="3007389"/>
            <a:ext cx="1703195" cy="282536"/>
          </a:xfrm>
          <a:prstGeom prst="roundRect">
            <a:avLst/>
          </a:prstGeom>
          <a:gradFill rotWithShape="1">
            <a:gsLst>
              <a:gs pos="0">
                <a:srgbClr val="FFFFFF">
                  <a:tint val="50000"/>
                  <a:satMod val="300000"/>
                </a:srgbClr>
              </a:gs>
              <a:gs pos="35000">
                <a:srgbClr val="FFFFFF">
                  <a:tint val="37000"/>
                  <a:satMod val="300000"/>
                </a:srgbClr>
              </a:gs>
              <a:gs pos="100000">
                <a:srgbClr val="FFFFFF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FFFFF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tIns="0" bIns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500" b="1" kern="0" dirty="0">
                <a:solidFill>
                  <a:srgbClr val="0070C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人工智能芯片</a:t>
            </a:r>
            <a:endParaRPr lang="en-US" altLang="zh-CN" sz="1500" b="1" kern="0" dirty="0">
              <a:solidFill>
                <a:srgbClr val="0070C0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36" name="圆角矩形 35"/>
          <p:cNvSpPr/>
          <p:nvPr/>
        </p:nvSpPr>
        <p:spPr bwMode="auto">
          <a:xfrm>
            <a:off x="1980779" y="3657574"/>
            <a:ext cx="1727574" cy="282536"/>
          </a:xfrm>
          <a:prstGeom prst="roundRect">
            <a:avLst/>
          </a:prstGeom>
          <a:gradFill rotWithShape="1">
            <a:gsLst>
              <a:gs pos="0">
                <a:srgbClr val="FFFFFF">
                  <a:tint val="50000"/>
                  <a:satMod val="300000"/>
                </a:srgbClr>
              </a:gs>
              <a:gs pos="35000">
                <a:srgbClr val="FFFFFF">
                  <a:tint val="37000"/>
                  <a:satMod val="300000"/>
                </a:srgbClr>
              </a:gs>
              <a:gs pos="100000">
                <a:srgbClr val="FFFFFF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FFFFF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tIns="0" bIns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500" b="1" kern="0" dirty="0">
                <a:solidFill>
                  <a:srgbClr val="0070C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量子机器学习</a:t>
            </a:r>
            <a:endParaRPr lang="en-US" altLang="zh-CN" sz="1500" b="1" kern="0" dirty="0">
              <a:solidFill>
                <a:srgbClr val="0070C0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39" name="圆角矩形 38"/>
          <p:cNvSpPr/>
          <p:nvPr/>
        </p:nvSpPr>
        <p:spPr bwMode="auto">
          <a:xfrm>
            <a:off x="2015504" y="2437903"/>
            <a:ext cx="1692849" cy="282536"/>
          </a:xfrm>
          <a:prstGeom prst="roundRect">
            <a:avLst/>
          </a:prstGeom>
          <a:gradFill rotWithShape="1">
            <a:gsLst>
              <a:gs pos="0">
                <a:srgbClr val="FFFFFF">
                  <a:tint val="50000"/>
                  <a:satMod val="300000"/>
                </a:srgbClr>
              </a:gs>
              <a:gs pos="35000">
                <a:srgbClr val="FFFFFF">
                  <a:tint val="37000"/>
                  <a:satMod val="300000"/>
                </a:srgbClr>
              </a:gs>
              <a:gs pos="100000">
                <a:srgbClr val="FFFFFF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FFFFF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tIns="0" bIns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500" b="1" kern="0" dirty="0">
                <a:solidFill>
                  <a:srgbClr val="0070C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神经网络模型压缩</a:t>
            </a:r>
            <a:endParaRPr lang="en-US" altLang="zh-CN" sz="1500" b="1" kern="0" dirty="0">
              <a:solidFill>
                <a:srgbClr val="0070C0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178582" y="-29394"/>
            <a:ext cx="6780609" cy="68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1500" b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人工智能未来发展与趋势</a:t>
            </a:r>
            <a:endParaRPr lang="zh-CN" altLang="en-US" sz="15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8" name="圆角矩形 35">
            <a:extLst>
              <a:ext uri="{FF2B5EF4-FFF2-40B4-BE49-F238E27FC236}">
                <a16:creationId xmlns:a16="http://schemas.microsoft.com/office/drawing/2014/main" id="{63DAADFA-0F92-439A-9BAE-CE3835DC1F46}"/>
              </a:ext>
            </a:extLst>
          </p:cNvPr>
          <p:cNvSpPr/>
          <p:nvPr/>
        </p:nvSpPr>
        <p:spPr bwMode="auto">
          <a:xfrm>
            <a:off x="2015504" y="4285065"/>
            <a:ext cx="1727574" cy="282536"/>
          </a:xfrm>
          <a:prstGeom prst="roundRect">
            <a:avLst/>
          </a:prstGeom>
          <a:gradFill rotWithShape="1">
            <a:gsLst>
              <a:gs pos="0">
                <a:srgbClr val="FFFFFF">
                  <a:tint val="50000"/>
                  <a:satMod val="300000"/>
                </a:srgbClr>
              </a:gs>
              <a:gs pos="35000">
                <a:srgbClr val="FFFFFF">
                  <a:tint val="37000"/>
                  <a:satMod val="300000"/>
                </a:srgbClr>
              </a:gs>
              <a:gs pos="100000">
                <a:srgbClr val="FFFFFF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FFFFF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tIns="0" bIns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500" b="1" kern="0" dirty="0">
                <a:solidFill>
                  <a:srgbClr val="0070C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人工智能伦理与治理</a:t>
            </a:r>
            <a:endParaRPr lang="en-US" altLang="zh-CN" sz="1500" b="1" kern="0" dirty="0">
              <a:solidFill>
                <a:srgbClr val="0070C0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9" name="圆角矩形 27">
            <a:extLst>
              <a:ext uri="{FF2B5EF4-FFF2-40B4-BE49-F238E27FC236}">
                <a16:creationId xmlns:a16="http://schemas.microsoft.com/office/drawing/2014/main" id="{85EC4217-317E-4DBF-969C-564C39D57C74}"/>
              </a:ext>
            </a:extLst>
          </p:cNvPr>
          <p:cNvSpPr/>
          <p:nvPr/>
        </p:nvSpPr>
        <p:spPr>
          <a:xfrm>
            <a:off x="4890533" y="915473"/>
            <a:ext cx="1949487" cy="3854304"/>
          </a:xfrm>
          <a:prstGeom prst="roundRect">
            <a:avLst>
              <a:gd name="adj" fmla="val 4639"/>
            </a:avLst>
          </a:prstGeom>
          <a:gradFill rotWithShape="1">
            <a:gsLst>
              <a:gs pos="0">
                <a:srgbClr val="AAEFD1">
                  <a:tint val="50000"/>
                  <a:satMod val="300000"/>
                </a:srgbClr>
              </a:gs>
              <a:gs pos="35000">
                <a:srgbClr val="AAEFD1">
                  <a:tint val="37000"/>
                  <a:satMod val="300000"/>
                </a:srgbClr>
              </a:gs>
              <a:gs pos="100000">
                <a:srgbClr val="AAEFD1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AAEFD1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  <a:latin typeface="Tahoma"/>
              <a:ea typeface="宋体"/>
            </a:endParaRPr>
          </a:p>
        </p:txBody>
      </p:sp>
      <p:sp>
        <p:nvSpPr>
          <p:cNvPr id="20" name="圆角矩形 32">
            <a:extLst>
              <a:ext uri="{FF2B5EF4-FFF2-40B4-BE49-F238E27FC236}">
                <a16:creationId xmlns:a16="http://schemas.microsoft.com/office/drawing/2014/main" id="{307DA32A-2662-45FC-9951-633C4C69A45A}"/>
              </a:ext>
            </a:extLst>
          </p:cNvPr>
          <p:cNvSpPr/>
          <p:nvPr/>
        </p:nvSpPr>
        <p:spPr bwMode="auto">
          <a:xfrm>
            <a:off x="5001359" y="1065506"/>
            <a:ext cx="1703195" cy="282536"/>
          </a:xfrm>
          <a:prstGeom prst="roundRect">
            <a:avLst/>
          </a:prstGeom>
          <a:gradFill rotWithShape="1">
            <a:gsLst>
              <a:gs pos="0">
                <a:srgbClr val="FFFFFF">
                  <a:tint val="50000"/>
                  <a:satMod val="300000"/>
                </a:srgbClr>
              </a:gs>
              <a:gs pos="35000">
                <a:srgbClr val="FFFFFF">
                  <a:tint val="37000"/>
                  <a:satMod val="300000"/>
                </a:srgbClr>
              </a:gs>
              <a:gs pos="100000">
                <a:srgbClr val="FFFFFF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FFFFF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tIns="0" bIns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500" b="1" kern="0" dirty="0">
                <a:solidFill>
                  <a:srgbClr val="0070C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类脑计算</a:t>
            </a:r>
            <a:endParaRPr lang="en-US" altLang="zh-CN" sz="1500" b="1" kern="0" dirty="0">
              <a:solidFill>
                <a:srgbClr val="0070C0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1" name="圆角矩形 33">
            <a:extLst>
              <a:ext uri="{FF2B5EF4-FFF2-40B4-BE49-F238E27FC236}">
                <a16:creationId xmlns:a16="http://schemas.microsoft.com/office/drawing/2014/main" id="{91E806C6-0835-45B6-A717-A788E7A38EFE}"/>
              </a:ext>
            </a:extLst>
          </p:cNvPr>
          <p:cNvSpPr/>
          <p:nvPr/>
        </p:nvSpPr>
        <p:spPr bwMode="auto">
          <a:xfrm>
            <a:off x="5001359" y="1735767"/>
            <a:ext cx="1703195" cy="282536"/>
          </a:xfrm>
          <a:prstGeom prst="roundRect">
            <a:avLst/>
          </a:prstGeom>
          <a:gradFill rotWithShape="1">
            <a:gsLst>
              <a:gs pos="0">
                <a:srgbClr val="FFFFFF">
                  <a:tint val="50000"/>
                  <a:satMod val="300000"/>
                </a:srgbClr>
              </a:gs>
              <a:gs pos="35000">
                <a:srgbClr val="FFFFFF">
                  <a:tint val="37000"/>
                  <a:satMod val="300000"/>
                </a:srgbClr>
              </a:gs>
              <a:gs pos="100000">
                <a:srgbClr val="FFFFFF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FFFFF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tIns="0" bIns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500" b="1" kern="0" dirty="0">
                <a:solidFill>
                  <a:srgbClr val="0070C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非诺依曼计算架构</a:t>
            </a:r>
            <a:endParaRPr lang="en-US" altLang="zh-CN" sz="1500" b="1" kern="0" dirty="0">
              <a:solidFill>
                <a:srgbClr val="0070C0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5" name="圆角矩形 35">
            <a:extLst>
              <a:ext uri="{FF2B5EF4-FFF2-40B4-BE49-F238E27FC236}">
                <a16:creationId xmlns:a16="http://schemas.microsoft.com/office/drawing/2014/main" id="{BEE24911-804C-4EE9-A837-536EEED471BF}"/>
              </a:ext>
            </a:extLst>
          </p:cNvPr>
          <p:cNvSpPr/>
          <p:nvPr/>
        </p:nvSpPr>
        <p:spPr bwMode="auto">
          <a:xfrm>
            <a:off x="4976980" y="3204441"/>
            <a:ext cx="1727574" cy="282536"/>
          </a:xfrm>
          <a:prstGeom prst="roundRect">
            <a:avLst/>
          </a:prstGeom>
          <a:gradFill rotWithShape="1">
            <a:gsLst>
              <a:gs pos="0">
                <a:srgbClr val="FFFFFF">
                  <a:tint val="50000"/>
                  <a:satMod val="300000"/>
                </a:srgbClr>
              </a:gs>
              <a:gs pos="35000">
                <a:srgbClr val="FFFFFF">
                  <a:tint val="37000"/>
                  <a:satMod val="300000"/>
                </a:srgbClr>
              </a:gs>
              <a:gs pos="100000">
                <a:srgbClr val="FFFFFF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FFFFF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tIns="0" bIns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500" b="1" kern="0" dirty="0">
                <a:solidFill>
                  <a:srgbClr val="0070C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量子机器学习</a:t>
            </a:r>
            <a:endParaRPr lang="en-US" altLang="zh-CN" sz="1500" b="1" kern="0" dirty="0">
              <a:solidFill>
                <a:srgbClr val="0070C0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6" name="圆角矩形 38">
            <a:extLst>
              <a:ext uri="{FF2B5EF4-FFF2-40B4-BE49-F238E27FC236}">
                <a16:creationId xmlns:a16="http://schemas.microsoft.com/office/drawing/2014/main" id="{1FFD2024-5B73-42CC-AE35-E03B40076F2A}"/>
              </a:ext>
            </a:extLst>
          </p:cNvPr>
          <p:cNvSpPr/>
          <p:nvPr/>
        </p:nvSpPr>
        <p:spPr bwMode="auto">
          <a:xfrm>
            <a:off x="5011705" y="2371120"/>
            <a:ext cx="1692849" cy="480503"/>
          </a:xfrm>
          <a:prstGeom prst="roundRect">
            <a:avLst/>
          </a:prstGeom>
          <a:gradFill rotWithShape="1">
            <a:gsLst>
              <a:gs pos="0">
                <a:srgbClr val="FFFFFF">
                  <a:tint val="50000"/>
                  <a:satMod val="300000"/>
                </a:srgbClr>
              </a:gs>
              <a:gs pos="35000">
                <a:srgbClr val="FFFFFF">
                  <a:tint val="37000"/>
                  <a:satMod val="300000"/>
                </a:srgbClr>
              </a:gs>
              <a:gs pos="100000">
                <a:srgbClr val="FFFFFF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FFFFF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tIns="0" bIns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500" b="1" kern="0" dirty="0">
                <a:solidFill>
                  <a:srgbClr val="0070C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人工智能芯片与</a:t>
            </a:r>
            <a:endParaRPr lang="en-US" altLang="zh-CN" sz="1500" b="1" kern="0" dirty="0">
              <a:solidFill>
                <a:srgbClr val="0070C0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500" b="1" kern="0" dirty="0">
                <a:solidFill>
                  <a:srgbClr val="0070C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机器学习系统</a:t>
            </a:r>
            <a:endParaRPr lang="en-US" altLang="zh-CN" sz="1500" b="1" kern="0" dirty="0">
              <a:solidFill>
                <a:srgbClr val="0070C0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7" name="圆角矩形 35">
            <a:extLst>
              <a:ext uri="{FF2B5EF4-FFF2-40B4-BE49-F238E27FC236}">
                <a16:creationId xmlns:a16="http://schemas.microsoft.com/office/drawing/2014/main" id="{15F16912-AB1C-4248-823B-1307AF4ABB54}"/>
              </a:ext>
            </a:extLst>
          </p:cNvPr>
          <p:cNvSpPr/>
          <p:nvPr/>
        </p:nvSpPr>
        <p:spPr bwMode="auto">
          <a:xfrm>
            <a:off x="5001359" y="3846956"/>
            <a:ext cx="1727574" cy="282536"/>
          </a:xfrm>
          <a:prstGeom prst="roundRect">
            <a:avLst/>
          </a:prstGeom>
          <a:gradFill rotWithShape="1">
            <a:gsLst>
              <a:gs pos="0">
                <a:srgbClr val="FFFFFF">
                  <a:tint val="50000"/>
                  <a:satMod val="300000"/>
                </a:srgbClr>
              </a:gs>
              <a:gs pos="35000">
                <a:srgbClr val="FFFFFF">
                  <a:tint val="37000"/>
                  <a:satMod val="300000"/>
                </a:srgbClr>
              </a:gs>
              <a:gs pos="100000">
                <a:srgbClr val="FFFFFF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FFFFF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tIns="0" bIns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500" b="1" kern="0" dirty="0">
                <a:solidFill>
                  <a:srgbClr val="0070C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人工智能编程框架</a:t>
            </a:r>
            <a:endParaRPr lang="en-US" altLang="zh-CN" sz="1500" b="1" kern="0" dirty="0">
              <a:solidFill>
                <a:srgbClr val="0070C0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9" name="圆角矩形 35">
            <a:extLst>
              <a:ext uri="{FF2B5EF4-FFF2-40B4-BE49-F238E27FC236}">
                <a16:creationId xmlns:a16="http://schemas.microsoft.com/office/drawing/2014/main" id="{0D309182-90B4-4B28-AD09-A27AA02689D5}"/>
              </a:ext>
            </a:extLst>
          </p:cNvPr>
          <p:cNvSpPr/>
          <p:nvPr/>
        </p:nvSpPr>
        <p:spPr bwMode="auto">
          <a:xfrm>
            <a:off x="5011705" y="4348203"/>
            <a:ext cx="1727574" cy="282536"/>
          </a:xfrm>
          <a:prstGeom prst="roundRect">
            <a:avLst/>
          </a:prstGeom>
          <a:gradFill rotWithShape="1">
            <a:gsLst>
              <a:gs pos="0">
                <a:srgbClr val="FFFFFF">
                  <a:tint val="50000"/>
                  <a:satMod val="300000"/>
                </a:srgbClr>
              </a:gs>
              <a:gs pos="35000">
                <a:srgbClr val="FFFFFF">
                  <a:tint val="37000"/>
                  <a:satMod val="300000"/>
                </a:srgbClr>
              </a:gs>
              <a:gs pos="100000">
                <a:srgbClr val="FFFFFF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FFFFF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tIns="0" bIns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500" b="1" kern="0" dirty="0">
                <a:solidFill>
                  <a:srgbClr val="0070C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人工智能伦理与治理</a:t>
            </a:r>
            <a:endParaRPr lang="en-US" altLang="zh-CN" sz="1500" b="1" kern="0" dirty="0">
              <a:solidFill>
                <a:srgbClr val="0070C0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181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C68BC8CF-08A4-4ACE-B7DA-6D05B75C2CBE}"/>
              </a:ext>
            </a:extLst>
          </p:cNvPr>
          <p:cNvSpPr/>
          <p:nvPr/>
        </p:nvSpPr>
        <p:spPr>
          <a:xfrm>
            <a:off x="3591732" y="767988"/>
            <a:ext cx="3720538" cy="365677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24" name="标题 5">
            <a:extLst>
              <a:ext uri="{FF2B5EF4-FFF2-40B4-BE49-F238E27FC236}">
                <a16:creationId xmlns:a16="http://schemas.microsoft.com/office/drawing/2014/main" id="{F316F36C-970A-4A45-82D1-FA494211B763}"/>
              </a:ext>
            </a:extLst>
          </p:cNvPr>
          <p:cNvSpPr txBox="1">
            <a:spLocks/>
          </p:cNvSpPr>
          <p:nvPr/>
        </p:nvSpPr>
        <p:spPr>
          <a:xfrm>
            <a:off x="963748" y="37009"/>
            <a:ext cx="7362715" cy="493295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>
              <a:lnSpc>
                <a:spcPct val="150000"/>
              </a:lnSpc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《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人工智能导论：模型与算法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》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实训题目</a:t>
            </a:r>
            <a:endParaRPr lang="zh-CN" altLang="en-US" sz="1800" b="1" dirty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91830432-50C3-43DA-B79E-F499381B46DC}"/>
              </a:ext>
            </a:extLst>
          </p:cNvPr>
          <p:cNvSpPr/>
          <p:nvPr/>
        </p:nvSpPr>
        <p:spPr>
          <a:xfrm>
            <a:off x="1839712" y="767988"/>
            <a:ext cx="1399289" cy="3607524"/>
          </a:xfrm>
          <a:prstGeom prst="roundRect">
            <a:avLst>
              <a:gd name="adj" fmla="val 4639"/>
            </a:avLst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rgbClr val="C35954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604876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kern="0">
              <a:solidFill>
                <a:srgbClr val="FFFFFF"/>
              </a:solidFill>
              <a:ea typeface="宋体"/>
            </a:endParaRPr>
          </a:p>
        </p:txBody>
      </p:sp>
      <p:sp>
        <p:nvSpPr>
          <p:cNvPr id="29" name="圆角矩形 32">
            <a:extLst>
              <a:ext uri="{FF2B5EF4-FFF2-40B4-BE49-F238E27FC236}">
                <a16:creationId xmlns:a16="http://schemas.microsoft.com/office/drawing/2014/main" id="{D5804CC2-B482-415E-AEE9-1C22C8ECB4D9}"/>
              </a:ext>
            </a:extLst>
          </p:cNvPr>
          <p:cNvSpPr/>
          <p:nvPr/>
        </p:nvSpPr>
        <p:spPr bwMode="auto">
          <a:xfrm>
            <a:off x="1943328" y="923763"/>
            <a:ext cx="1192058" cy="367399"/>
          </a:xfrm>
          <a:prstGeom prst="roundRect">
            <a:avLst/>
          </a:prstGeom>
          <a:gradFill rotWithShape="1">
            <a:gsLst>
              <a:gs pos="0">
                <a:srgbClr val="FFFFFF">
                  <a:tint val="50000"/>
                  <a:satMod val="300000"/>
                </a:srgbClr>
              </a:gs>
              <a:gs pos="35000">
                <a:srgbClr val="FFFFFF">
                  <a:tint val="37000"/>
                  <a:satMod val="300000"/>
                </a:srgbClr>
              </a:gs>
              <a:gs pos="100000">
                <a:srgbClr val="FFFFFF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35954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tIns="0" bIns="0" anchor="ctr"/>
          <a:lstStyle/>
          <a:p>
            <a:pPr algn="ctr" defTabSz="60487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kern="0" dirty="0">
                <a:solidFill>
                  <a:srgbClr val="C35954"/>
                </a:solidFill>
                <a:ea typeface="SimHei" panose="02010609060101010101" pitchFamily="49" charset="-122"/>
                <a:cs typeface="Times New Roman" panose="02020503050405090304" pitchFamily="18" charset="0"/>
              </a:rPr>
              <a:t>逻辑推理</a:t>
            </a:r>
            <a:endParaRPr lang="en-US" altLang="zh-CN" sz="1200" b="1" kern="0" dirty="0">
              <a:solidFill>
                <a:srgbClr val="C35954"/>
              </a:solidFill>
              <a:ea typeface="SimHei" panose="02010609060101010101" pitchFamily="49" charset="-122"/>
              <a:cs typeface="Times New Roman" panose="02020503050405090304" pitchFamily="18" charset="0"/>
            </a:endParaRPr>
          </a:p>
        </p:txBody>
      </p:sp>
      <p:sp>
        <p:nvSpPr>
          <p:cNvPr id="30" name="圆角矩形 33">
            <a:extLst>
              <a:ext uri="{FF2B5EF4-FFF2-40B4-BE49-F238E27FC236}">
                <a16:creationId xmlns:a16="http://schemas.microsoft.com/office/drawing/2014/main" id="{8676DF97-4A54-4E19-9096-4C716FAAEB39}"/>
              </a:ext>
            </a:extLst>
          </p:cNvPr>
          <p:cNvSpPr/>
          <p:nvPr/>
        </p:nvSpPr>
        <p:spPr bwMode="auto">
          <a:xfrm>
            <a:off x="1943328" y="1461500"/>
            <a:ext cx="1192058" cy="367398"/>
          </a:xfrm>
          <a:prstGeom prst="roundRect">
            <a:avLst/>
          </a:prstGeom>
          <a:gradFill rotWithShape="1">
            <a:gsLst>
              <a:gs pos="0">
                <a:srgbClr val="FFFFFF">
                  <a:tint val="50000"/>
                  <a:satMod val="300000"/>
                </a:srgbClr>
              </a:gs>
              <a:gs pos="35000">
                <a:srgbClr val="FFFFFF">
                  <a:tint val="37000"/>
                  <a:satMod val="300000"/>
                </a:srgbClr>
              </a:gs>
              <a:gs pos="100000">
                <a:srgbClr val="FFFFFF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35954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tIns="0" bIns="0" anchor="ctr"/>
          <a:lstStyle/>
          <a:p>
            <a:pPr algn="ctr" defTabSz="60487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kern="0" dirty="0">
                <a:solidFill>
                  <a:srgbClr val="C35954"/>
                </a:solidFill>
                <a:ea typeface="SimHei" panose="02010609060101010101" pitchFamily="49" charset="-122"/>
                <a:cs typeface="Times New Roman" panose="02020503050405090304" pitchFamily="18" charset="0"/>
              </a:rPr>
              <a:t>搜索求解</a:t>
            </a:r>
            <a:endParaRPr lang="en-US" altLang="zh-CN" sz="1200" b="1" kern="0" dirty="0">
              <a:solidFill>
                <a:srgbClr val="C35954"/>
              </a:solidFill>
              <a:ea typeface="SimHei" panose="02010609060101010101" pitchFamily="49" charset="-122"/>
              <a:cs typeface="Times New Roman" panose="02020503050405090304" pitchFamily="18" charset="0"/>
            </a:endParaRPr>
          </a:p>
        </p:txBody>
      </p:sp>
      <p:sp>
        <p:nvSpPr>
          <p:cNvPr id="31" name="圆角矩形 34">
            <a:extLst>
              <a:ext uri="{FF2B5EF4-FFF2-40B4-BE49-F238E27FC236}">
                <a16:creationId xmlns:a16="http://schemas.microsoft.com/office/drawing/2014/main" id="{0D10AA7D-BAB7-44B6-82DB-473D1F405D8E}"/>
              </a:ext>
            </a:extLst>
          </p:cNvPr>
          <p:cNvSpPr/>
          <p:nvPr/>
        </p:nvSpPr>
        <p:spPr bwMode="auto">
          <a:xfrm>
            <a:off x="1911076" y="2614636"/>
            <a:ext cx="1192058" cy="402169"/>
          </a:xfrm>
          <a:prstGeom prst="roundRect">
            <a:avLst/>
          </a:prstGeom>
          <a:gradFill rotWithShape="1">
            <a:gsLst>
              <a:gs pos="0">
                <a:srgbClr val="FFFFFF">
                  <a:tint val="50000"/>
                  <a:satMod val="300000"/>
                </a:srgbClr>
              </a:gs>
              <a:gs pos="35000">
                <a:srgbClr val="FFFFFF">
                  <a:tint val="37000"/>
                  <a:satMod val="300000"/>
                </a:srgbClr>
              </a:gs>
              <a:gs pos="100000">
                <a:srgbClr val="FFFFFF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35954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tIns="0" bIns="0" anchor="ctr"/>
          <a:lstStyle/>
          <a:p>
            <a:pPr algn="ctr" defTabSz="60487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kern="0" dirty="0">
                <a:solidFill>
                  <a:srgbClr val="C35954"/>
                </a:solidFill>
                <a:ea typeface="SimHei" panose="02010609060101010101" pitchFamily="49" charset="-122"/>
                <a:cs typeface="Times New Roman" panose="02020503050405090304" pitchFamily="18" charset="0"/>
              </a:rPr>
              <a:t>统计建模</a:t>
            </a:r>
            <a:endParaRPr lang="en-US" altLang="zh-CN" sz="1200" b="1" kern="0" dirty="0">
              <a:solidFill>
                <a:srgbClr val="C35954"/>
              </a:solidFill>
              <a:ea typeface="SimHei" panose="02010609060101010101" pitchFamily="49" charset="-122"/>
              <a:cs typeface="Times New Roman" panose="02020503050405090304" pitchFamily="18" charset="0"/>
            </a:endParaRPr>
          </a:p>
        </p:txBody>
      </p:sp>
      <p:sp>
        <p:nvSpPr>
          <p:cNvPr id="32" name="圆角矩形 35">
            <a:extLst>
              <a:ext uri="{FF2B5EF4-FFF2-40B4-BE49-F238E27FC236}">
                <a16:creationId xmlns:a16="http://schemas.microsoft.com/office/drawing/2014/main" id="{E0E8BAC5-B33D-4C58-BCDD-DED18691A90F}"/>
              </a:ext>
            </a:extLst>
          </p:cNvPr>
          <p:cNvSpPr/>
          <p:nvPr/>
        </p:nvSpPr>
        <p:spPr bwMode="auto">
          <a:xfrm>
            <a:off x="1911076" y="3222286"/>
            <a:ext cx="1209120" cy="367398"/>
          </a:xfrm>
          <a:prstGeom prst="roundRect">
            <a:avLst/>
          </a:prstGeom>
          <a:gradFill rotWithShape="1">
            <a:gsLst>
              <a:gs pos="0">
                <a:srgbClr val="FFFFFF">
                  <a:tint val="50000"/>
                  <a:satMod val="300000"/>
                </a:srgbClr>
              </a:gs>
              <a:gs pos="35000">
                <a:srgbClr val="FFFFFF">
                  <a:tint val="37000"/>
                  <a:satMod val="300000"/>
                </a:srgbClr>
              </a:gs>
              <a:gs pos="100000">
                <a:srgbClr val="FFFFFF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35954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tIns="0" bIns="0" anchor="ctr"/>
          <a:lstStyle/>
          <a:p>
            <a:pPr algn="ctr" defTabSz="60487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kern="0" dirty="0">
                <a:solidFill>
                  <a:srgbClr val="C35954"/>
                </a:solidFill>
                <a:ea typeface="SimHei" panose="02010609060101010101" pitchFamily="49" charset="-122"/>
                <a:cs typeface="Times New Roman" panose="02020503050405090304" pitchFamily="18" charset="0"/>
              </a:rPr>
              <a:t>深度学习</a:t>
            </a:r>
            <a:endParaRPr lang="en-US" altLang="zh-CN" sz="1200" b="1" kern="0" dirty="0">
              <a:solidFill>
                <a:srgbClr val="C35954"/>
              </a:solidFill>
              <a:ea typeface="SimHei" panose="02010609060101010101" pitchFamily="49" charset="-122"/>
              <a:cs typeface="Times New Roman" panose="02020503050405090304" pitchFamily="18" charset="0"/>
            </a:endParaRPr>
          </a:p>
        </p:txBody>
      </p:sp>
      <p:sp>
        <p:nvSpPr>
          <p:cNvPr id="35" name="圆角矩形 38">
            <a:extLst>
              <a:ext uri="{FF2B5EF4-FFF2-40B4-BE49-F238E27FC236}">
                <a16:creationId xmlns:a16="http://schemas.microsoft.com/office/drawing/2014/main" id="{66F37CA9-CFA8-41F5-8626-676728036D3A}"/>
              </a:ext>
            </a:extLst>
          </p:cNvPr>
          <p:cNvSpPr/>
          <p:nvPr/>
        </p:nvSpPr>
        <p:spPr bwMode="auto">
          <a:xfrm>
            <a:off x="1926849" y="2028465"/>
            <a:ext cx="1184816" cy="353606"/>
          </a:xfrm>
          <a:prstGeom prst="roundRect">
            <a:avLst/>
          </a:prstGeom>
          <a:gradFill rotWithShape="1">
            <a:gsLst>
              <a:gs pos="0">
                <a:srgbClr val="FFFFFF">
                  <a:tint val="50000"/>
                  <a:satMod val="300000"/>
                </a:srgbClr>
              </a:gs>
              <a:gs pos="35000">
                <a:srgbClr val="FFFFFF">
                  <a:tint val="37000"/>
                  <a:satMod val="300000"/>
                </a:srgbClr>
              </a:gs>
              <a:gs pos="100000">
                <a:srgbClr val="FFFFFF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35954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tIns="0" bIns="0" anchor="ctr"/>
          <a:lstStyle/>
          <a:p>
            <a:pPr algn="ctr" defTabSz="60487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kern="0" dirty="0">
                <a:solidFill>
                  <a:srgbClr val="C35954"/>
                </a:solidFill>
                <a:ea typeface="SimHei" panose="02010609060101010101" pitchFamily="49" charset="-122"/>
                <a:cs typeface="Times New Roman" panose="02020503050405090304" pitchFamily="18" charset="0"/>
              </a:rPr>
              <a:t>线性回归</a:t>
            </a:r>
            <a:endParaRPr lang="en-US" altLang="zh-CN" sz="1200" b="1" kern="0" dirty="0">
              <a:solidFill>
                <a:srgbClr val="C35954"/>
              </a:solidFill>
              <a:ea typeface="SimHei" panose="02010609060101010101" pitchFamily="49" charset="-122"/>
              <a:cs typeface="Times New Roman" panose="02020503050405090304" pitchFamily="18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1807D2F-119F-4B96-A5CF-6A79BD564E64}"/>
              </a:ext>
            </a:extLst>
          </p:cNvPr>
          <p:cNvGrpSpPr/>
          <p:nvPr/>
        </p:nvGrpSpPr>
        <p:grpSpPr>
          <a:xfrm>
            <a:off x="3887730" y="923763"/>
            <a:ext cx="3178886" cy="3333842"/>
            <a:chOff x="3825188" y="859853"/>
            <a:chExt cx="3178886" cy="3333842"/>
          </a:xfrm>
        </p:grpSpPr>
        <p:sp>
          <p:nvSpPr>
            <p:cNvPr id="27" name="圆角矩形 23">
              <a:extLst>
                <a:ext uri="{FF2B5EF4-FFF2-40B4-BE49-F238E27FC236}">
                  <a16:creationId xmlns:a16="http://schemas.microsoft.com/office/drawing/2014/main" id="{23C877A2-A9DF-415C-A2A4-5FC85F87051E}"/>
                </a:ext>
              </a:extLst>
            </p:cNvPr>
            <p:cNvSpPr/>
            <p:nvPr/>
          </p:nvSpPr>
          <p:spPr bwMode="auto">
            <a:xfrm>
              <a:off x="3825189" y="1379663"/>
              <a:ext cx="3153322" cy="365440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rgbClr val="C3595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90500" h="63500"/>
            </a:sp3d>
          </p:spPr>
          <p:txBody>
            <a:bodyPr wrap="none" tIns="0" bIns="0" anchor="ctr" anchorCtr="1"/>
            <a:lstStyle/>
            <a:p>
              <a:pPr marL="0" lvl="1" algn="ctr" defTabSz="604876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defRPr/>
              </a:pPr>
              <a:r>
                <a:rPr lang="zh-CN" altLang="en-US" sz="1200" kern="0" dirty="0">
                  <a:solidFill>
                    <a:srgbClr val="000000"/>
                  </a:solidFill>
                  <a:ea typeface="SimHei" panose="02010609060101010101" pitchFamily="49" charset="-122"/>
                  <a:cs typeface="Times New Roman" panose="02020503050405090304" pitchFamily="18" charset="0"/>
                </a:rPr>
                <a:t>黑白棋（</a:t>
              </a:r>
              <a:r>
                <a:rPr lang="en-US" altLang="zh-CN" sz="1200" kern="0" dirty="0">
                  <a:solidFill>
                    <a:srgbClr val="000000"/>
                  </a:solidFill>
                  <a:ea typeface="SimHei" panose="02010609060101010101" pitchFamily="49" charset="-122"/>
                  <a:cs typeface="Times New Roman" panose="02020503050405090304" pitchFamily="18" charset="0"/>
                </a:rPr>
                <a:t>Mini AlphaGo)  </a:t>
              </a:r>
            </a:p>
          </p:txBody>
        </p:sp>
        <p:sp>
          <p:nvSpPr>
            <p:cNvPr id="33" name="圆角矩形 36">
              <a:extLst>
                <a:ext uri="{FF2B5EF4-FFF2-40B4-BE49-F238E27FC236}">
                  <a16:creationId xmlns:a16="http://schemas.microsoft.com/office/drawing/2014/main" id="{0871AC57-5296-412C-B1D9-761734153024}"/>
                </a:ext>
              </a:extLst>
            </p:cNvPr>
            <p:cNvSpPr/>
            <p:nvPr/>
          </p:nvSpPr>
          <p:spPr bwMode="auto">
            <a:xfrm>
              <a:off x="3850751" y="859853"/>
              <a:ext cx="3153323" cy="365441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rgbClr val="C3595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90500" h="63500"/>
            </a:sp3d>
          </p:spPr>
          <p:txBody>
            <a:bodyPr wrap="none" tIns="0" bIns="0" anchor="ctr" anchorCtr="1"/>
            <a:lstStyle/>
            <a:p>
              <a:pPr marL="0" lvl="1" algn="ctr" defTabSz="604876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defRPr/>
              </a:pPr>
              <a:r>
                <a:rPr lang="zh-CN" altLang="en-US" sz="1200" kern="0" dirty="0">
                  <a:solidFill>
                    <a:srgbClr val="000000"/>
                  </a:solidFill>
                  <a:ea typeface="SimHei" panose="02010609060101010101" pitchFamily="49" charset="-122"/>
                  <a:cs typeface="Times New Roman" panose="02020503050405090304" pitchFamily="18" charset="0"/>
                </a:rPr>
                <a:t>斑马问题与八皇后问题 </a:t>
              </a:r>
              <a:r>
                <a:rPr lang="en-US" altLang="zh-CN" sz="1200" kern="0" dirty="0">
                  <a:solidFill>
                    <a:srgbClr val="000000"/>
                  </a:solidFill>
                  <a:ea typeface="SimHei" panose="02010609060101010101" pitchFamily="49" charset="-122"/>
                  <a:cs typeface="Times New Roman" panose="02020503050405090304" pitchFamily="18" charset="0"/>
                </a:rPr>
                <a:t> </a:t>
              </a:r>
            </a:p>
          </p:txBody>
        </p:sp>
        <p:sp>
          <p:nvSpPr>
            <p:cNvPr id="34" name="圆角矩形 37">
              <a:extLst>
                <a:ext uri="{FF2B5EF4-FFF2-40B4-BE49-F238E27FC236}">
                  <a16:creationId xmlns:a16="http://schemas.microsoft.com/office/drawing/2014/main" id="{846CC387-FD23-42D0-8A48-A0B11CE1CEAF}"/>
                </a:ext>
              </a:extLst>
            </p:cNvPr>
            <p:cNvSpPr/>
            <p:nvPr/>
          </p:nvSpPr>
          <p:spPr bwMode="auto">
            <a:xfrm>
              <a:off x="3825189" y="1961483"/>
              <a:ext cx="3153323" cy="446669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rgbClr val="C3595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90500" h="63500"/>
            </a:sp3d>
          </p:spPr>
          <p:txBody>
            <a:bodyPr wrap="none" tIns="0" bIns="0" anchor="ctr" anchorCtr="1"/>
            <a:lstStyle/>
            <a:p>
              <a:pPr marL="0" lvl="1" algn="ctr" defTabSz="604876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defRPr/>
              </a:pPr>
              <a:r>
                <a:rPr lang="zh-CN" altLang="en-US" sz="1200" kern="0" dirty="0">
                  <a:solidFill>
                    <a:srgbClr val="000000"/>
                  </a:solidFill>
                  <a:ea typeface="SimHei" panose="02010609060101010101" pitchFamily="49" charset="-122"/>
                  <a:cs typeface="Times New Roman" panose="02020503050405090304" pitchFamily="18" charset="0"/>
                </a:rPr>
                <a:t>图像恢复重建   </a:t>
              </a:r>
              <a:r>
                <a:rPr lang="en-US" altLang="zh-CN" sz="1200" kern="0" dirty="0">
                  <a:solidFill>
                    <a:srgbClr val="000000"/>
                  </a:solidFill>
                  <a:ea typeface="SimHei" panose="02010609060101010101" pitchFamily="49" charset="-122"/>
                  <a:cs typeface="Times New Roman" panose="02020503050405090304" pitchFamily="18" charset="0"/>
                </a:rPr>
                <a:t> </a:t>
              </a:r>
            </a:p>
          </p:txBody>
        </p:sp>
        <p:sp>
          <p:nvSpPr>
            <p:cNvPr id="36" name="圆角矩形 39">
              <a:extLst>
                <a:ext uri="{FF2B5EF4-FFF2-40B4-BE49-F238E27FC236}">
                  <a16:creationId xmlns:a16="http://schemas.microsoft.com/office/drawing/2014/main" id="{3DDFC187-3675-4CAB-BD7C-49E0094236A4}"/>
                </a:ext>
              </a:extLst>
            </p:cNvPr>
            <p:cNvSpPr/>
            <p:nvPr/>
          </p:nvSpPr>
          <p:spPr bwMode="auto">
            <a:xfrm>
              <a:off x="3825189" y="2588602"/>
              <a:ext cx="3153323" cy="436366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rgbClr val="C3595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90500" h="63500"/>
            </a:sp3d>
          </p:spPr>
          <p:txBody>
            <a:bodyPr wrap="none" tIns="0" bIns="0" anchor="ctr" anchorCtr="1"/>
            <a:lstStyle/>
            <a:p>
              <a:pPr marL="0" lvl="1" algn="ctr" defTabSz="604876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defRPr/>
              </a:pPr>
              <a:r>
                <a:rPr lang="zh-CN" altLang="en-US" sz="1200" kern="0" dirty="0">
                  <a:solidFill>
                    <a:srgbClr val="000000"/>
                  </a:solidFill>
                  <a:ea typeface="SimHei" panose="02010609060101010101" pitchFamily="49" charset="-122"/>
                  <a:cs typeface="Times New Roman" panose="02020503050405090304" pitchFamily="18" charset="0"/>
                </a:rPr>
                <a:t>特征人脸识别   </a:t>
              </a:r>
              <a:r>
                <a:rPr lang="en-US" altLang="zh-CN" sz="1200" kern="0" dirty="0">
                  <a:solidFill>
                    <a:srgbClr val="000000"/>
                  </a:solidFill>
                  <a:ea typeface="SimHei" panose="02010609060101010101" pitchFamily="49" charset="-122"/>
                  <a:cs typeface="Times New Roman" panose="02020503050405090304" pitchFamily="18" charset="0"/>
                </a:rPr>
                <a:t> </a:t>
              </a:r>
            </a:p>
          </p:txBody>
        </p:sp>
        <p:sp>
          <p:nvSpPr>
            <p:cNvPr id="37" name="圆角矩形 40">
              <a:extLst>
                <a:ext uri="{FF2B5EF4-FFF2-40B4-BE49-F238E27FC236}">
                  <a16:creationId xmlns:a16="http://schemas.microsoft.com/office/drawing/2014/main" id="{18215AF5-5AF1-4BD6-810E-3CAF76F82CCE}"/>
                </a:ext>
              </a:extLst>
            </p:cNvPr>
            <p:cNvSpPr/>
            <p:nvPr/>
          </p:nvSpPr>
          <p:spPr bwMode="auto">
            <a:xfrm>
              <a:off x="3825188" y="3194515"/>
              <a:ext cx="3153323" cy="446668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rgbClr val="C3595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90500" h="63500"/>
            </a:sp3d>
          </p:spPr>
          <p:txBody>
            <a:bodyPr wrap="none" tIns="0" bIns="0" anchor="ctr" anchorCtr="1"/>
            <a:lstStyle/>
            <a:p>
              <a:pPr marL="0" lvl="1" algn="ctr" defTabSz="604876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defRPr/>
              </a:pPr>
              <a:r>
                <a:rPr lang="zh-CN" altLang="en-US" sz="1200" kern="0" dirty="0">
                  <a:solidFill>
                    <a:srgbClr val="000000"/>
                  </a:solidFill>
                  <a:ea typeface="SimHei" panose="02010609060101010101" pitchFamily="49" charset="-122"/>
                  <a:cs typeface="Times New Roman" panose="02020503050405090304" pitchFamily="18" charset="0"/>
                </a:rPr>
                <a:t>基于卷积神经网络的垃圾分类</a:t>
              </a:r>
              <a:endParaRPr lang="en-US" altLang="zh-CN" sz="1200" kern="0" dirty="0">
                <a:solidFill>
                  <a:srgbClr val="000000"/>
                </a:solidFill>
                <a:ea typeface="SimHei" panose="02010609060101010101" pitchFamily="49" charset="-122"/>
                <a:cs typeface="Times New Roman" panose="02020503050405090304" pitchFamily="18" charset="0"/>
              </a:endParaRPr>
            </a:p>
          </p:txBody>
        </p:sp>
        <p:sp>
          <p:nvSpPr>
            <p:cNvPr id="38" name="圆角矩形 18">
              <a:extLst>
                <a:ext uri="{FF2B5EF4-FFF2-40B4-BE49-F238E27FC236}">
                  <a16:creationId xmlns:a16="http://schemas.microsoft.com/office/drawing/2014/main" id="{550CDFD6-8366-478C-8B11-44D874266D34}"/>
                </a:ext>
              </a:extLst>
            </p:cNvPr>
            <p:cNvSpPr/>
            <p:nvPr/>
          </p:nvSpPr>
          <p:spPr bwMode="auto">
            <a:xfrm>
              <a:off x="3863532" y="3831254"/>
              <a:ext cx="3140542" cy="362441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rgbClr val="C35954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90500" h="63500"/>
            </a:sp3d>
          </p:spPr>
          <p:txBody>
            <a:bodyPr wrap="none" tIns="0" bIns="0" anchor="ctr"/>
            <a:lstStyle/>
            <a:p>
              <a:pPr marL="0" lvl="1" algn="ctr" defTabSz="604876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defRPr/>
              </a:pPr>
              <a:r>
                <a:rPr lang="zh-CN" altLang="en-US" sz="1200" kern="0" dirty="0">
                  <a:solidFill>
                    <a:srgbClr val="000000"/>
                  </a:solidFill>
                  <a:ea typeface="SimHei" panose="02010609060101010101" pitchFamily="49" charset="-122"/>
                  <a:cs typeface="Times New Roman" panose="02020503050405090304" pitchFamily="18" charset="0"/>
                </a:rPr>
                <a:t>深度</a:t>
              </a:r>
              <a:r>
                <a:rPr lang="en-US" altLang="zh-CN" sz="1200" kern="0" dirty="0">
                  <a:solidFill>
                    <a:srgbClr val="000000"/>
                  </a:solidFill>
                  <a:ea typeface="SimHei" panose="02010609060101010101" pitchFamily="49" charset="-122"/>
                  <a:cs typeface="Times New Roman" panose="02020503050405090304" pitchFamily="18" charset="0"/>
                </a:rPr>
                <a:t>Q</a:t>
              </a:r>
              <a:r>
                <a:rPr lang="zh-CN" altLang="en-US" sz="1200" kern="0" dirty="0">
                  <a:solidFill>
                    <a:srgbClr val="000000"/>
                  </a:solidFill>
                  <a:ea typeface="SimHei" panose="02010609060101010101" pitchFamily="49" charset="-122"/>
                  <a:cs typeface="Times New Roman" panose="02020503050405090304" pitchFamily="18" charset="0"/>
                </a:rPr>
                <a:t>函数学习   </a:t>
              </a:r>
              <a:r>
                <a:rPr lang="en-US" altLang="zh-CN" sz="1200" kern="0" dirty="0">
                  <a:solidFill>
                    <a:srgbClr val="000000"/>
                  </a:solidFill>
                  <a:ea typeface="SimHei" panose="02010609060101010101" pitchFamily="49" charset="-122"/>
                  <a:cs typeface="Times New Roman" panose="02020503050405090304" pitchFamily="18" charset="0"/>
                </a:rPr>
                <a:t> </a:t>
              </a:r>
            </a:p>
          </p:txBody>
        </p:sp>
      </p:grpSp>
      <p:sp>
        <p:nvSpPr>
          <p:cNvPr id="39" name="圆角矩形 35">
            <a:extLst>
              <a:ext uri="{FF2B5EF4-FFF2-40B4-BE49-F238E27FC236}">
                <a16:creationId xmlns:a16="http://schemas.microsoft.com/office/drawing/2014/main" id="{19DAC0D1-208C-40A7-9631-CF35A1DC35B0}"/>
              </a:ext>
            </a:extLst>
          </p:cNvPr>
          <p:cNvSpPr/>
          <p:nvPr/>
        </p:nvSpPr>
        <p:spPr bwMode="auto">
          <a:xfrm>
            <a:off x="1894014" y="3768033"/>
            <a:ext cx="1209120" cy="362441"/>
          </a:xfrm>
          <a:prstGeom prst="roundRect">
            <a:avLst/>
          </a:prstGeom>
          <a:gradFill rotWithShape="1">
            <a:gsLst>
              <a:gs pos="0">
                <a:srgbClr val="FFFFFF">
                  <a:tint val="50000"/>
                  <a:satMod val="300000"/>
                </a:srgbClr>
              </a:gs>
              <a:gs pos="35000">
                <a:srgbClr val="FFFFFF">
                  <a:tint val="37000"/>
                  <a:satMod val="300000"/>
                </a:srgbClr>
              </a:gs>
              <a:gs pos="100000">
                <a:srgbClr val="FFFFFF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FFFFF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tIns="0" bIns="0" anchor="ctr"/>
          <a:lstStyle/>
          <a:p>
            <a:pPr algn="ctr" defTabSz="60487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kern="0" dirty="0">
                <a:solidFill>
                  <a:srgbClr val="C35954"/>
                </a:solidFill>
                <a:ea typeface="SimHei" panose="02010609060101010101" pitchFamily="49" charset="-122"/>
                <a:cs typeface="Times New Roman" panose="02020503050405090304" pitchFamily="18" charset="0"/>
              </a:rPr>
              <a:t>强化学习</a:t>
            </a:r>
            <a:endParaRPr lang="en-US" altLang="zh-CN" sz="1200" b="1" kern="0" dirty="0">
              <a:solidFill>
                <a:srgbClr val="C35954"/>
              </a:solidFill>
              <a:ea typeface="SimHei" panose="02010609060101010101" pitchFamily="49" charset="-122"/>
              <a:cs typeface="Times New Roman" panose="0202050305040509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942C6A3-24A0-4468-9D69-CFCDAF3BFE19}"/>
              </a:ext>
            </a:extLst>
          </p:cNvPr>
          <p:cNvSpPr/>
          <p:nvPr/>
        </p:nvSpPr>
        <p:spPr>
          <a:xfrm>
            <a:off x="1038740" y="4491456"/>
            <a:ext cx="72435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/>
              <a:t>平时作业</a:t>
            </a:r>
            <a:r>
              <a:rPr lang="en-US" altLang="zh-CN" sz="1400" dirty="0"/>
              <a:t>35</a:t>
            </a:r>
            <a:r>
              <a:rPr lang="zh-CN" altLang="en-US" sz="1400" dirty="0"/>
              <a:t>分，课堂考勤</a:t>
            </a:r>
            <a:r>
              <a:rPr lang="en-US" altLang="zh-CN" sz="1400" dirty="0"/>
              <a:t>5</a:t>
            </a:r>
            <a:r>
              <a:rPr lang="zh-CN" altLang="en-US" sz="1400" dirty="0"/>
              <a:t>分，期末考试</a:t>
            </a:r>
            <a:r>
              <a:rPr lang="en-US" altLang="zh-CN" sz="1400" dirty="0"/>
              <a:t>60</a:t>
            </a:r>
            <a:r>
              <a:rPr lang="zh-CN" altLang="en-US" sz="1400" dirty="0"/>
              <a:t>分。深度学习编程实现将基于“智海</a:t>
            </a:r>
            <a:r>
              <a:rPr lang="en-US" altLang="zh-CN" sz="1400" dirty="0"/>
              <a:t>--Mo</a:t>
            </a:r>
            <a:r>
              <a:rPr lang="zh-CN" altLang="en-US" sz="1400" dirty="0"/>
              <a:t>平台”和华为</a:t>
            </a:r>
            <a:r>
              <a:rPr lang="en-US" altLang="zh-CN" sz="1400" dirty="0" err="1"/>
              <a:t>MindSpore</a:t>
            </a:r>
            <a:r>
              <a:rPr lang="zh-CN" altLang="en-US" sz="1400" dirty="0"/>
              <a:t>框架</a:t>
            </a:r>
          </a:p>
        </p:txBody>
      </p:sp>
    </p:spTree>
    <p:extLst>
      <p:ext uri="{BB962C8B-B14F-4D97-AF65-F5344CB8AC3E}">
        <p14:creationId xmlns:p14="http://schemas.microsoft.com/office/powerpoint/2010/main" val="1315494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5">
            <a:extLst>
              <a:ext uri="{FF2B5EF4-FFF2-40B4-BE49-F238E27FC236}">
                <a16:creationId xmlns:a16="http://schemas.microsoft.com/office/drawing/2014/main" id="{F316F36C-970A-4A45-82D1-FA494211B763}"/>
              </a:ext>
            </a:extLst>
          </p:cNvPr>
          <p:cNvSpPr txBox="1">
            <a:spLocks/>
          </p:cNvSpPr>
          <p:nvPr/>
        </p:nvSpPr>
        <p:spPr>
          <a:xfrm>
            <a:off x="963748" y="37009"/>
            <a:ext cx="7362715" cy="493295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>
              <a:lnSpc>
                <a:spcPct val="150000"/>
              </a:lnSpc>
            </a:pP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考试范围</a:t>
            </a:r>
            <a:endParaRPr lang="zh-CN" altLang="en-US" sz="1800" b="1" dirty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F4F7C18-0D8D-438D-9257-E2AA10949509}"/>
              </a:ext>
            </a:extLst>
          </p:cNvPr>
          <p:cNvSpPr/>
          <p:nvPr/>
        </p:nvSpPr>
        <p:spPr>
          <a:xfrm>
            <a:off x="725971" y="858863"/>
            <a:ext cx="7838268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考试范围是参考教材和相应的ppt课件，但如下内容</a:t>
            </a:r>
            <a:r>
              <a:rPr lang="zh-CN" altLang="en-US" b="1" dirty="0">
                <a:solidFill>
                  <a:schemeClr val="accent2"/>
                </a:solidFill>
              </a:rPr>
              <a:t>不纳入期末考试</a:t>
            </a:r>
            <a:r>
              <a:rPr lang="zh-CN" altLang="en-US" dirty="0"/>
              <a:t>：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sz="1400" dirty="0"/>
              <a:t>第1章 绪论（全部章节内容）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sz="1400" dirty="0"/>
              <a:t>第2章 逻辑与推理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sz="1400" dirty="0"/>
              <a:t>      2.4因果推理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sz="1400" dirty="0"/>
              <a:t>第3章 搜索求解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sz="1400" dirty="0"/>
              <a:t>      3.2.4  A*算法性能分析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sz="1400" dirty="0"/>
              <a:t>      3.3.3  Alpha-Beta剪枝算法性能分析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sz="1400" dirty="0"/>
              <a:t>第4章 机器学习：监督学习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sz="1400" dirty="0"/>
              <a:t>      4.6  支持向量机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sz="1400" dirty="0"/>
              <a:t>      4.7  生成学习模型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sz="1400" dirty="0"/>
              <a:t>第6章 深度学习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sz="1400" dirty="0"/>
              <a:t>      6.5  深度生成学习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sz="1400" dirty="0"/>
              <a:t>第7章 强化学习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sz="1400" dirty="0"/>
              <a:t>      7.3  基于策略的强化学习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sz="1400" dirty="0"/>
              <a:t>      7.4  深度强化学习的应用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sz="1400" dirty="0"/>
              <a:t>第8章 人工智能博弈（全部章节内容）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sz="1400" dirty="0"/>
              <a:t>第9章 人工智能未来发展和趋势（全部章节内容）</a:t>
            </a:r>
          </a:p>
        </p:txBody>
      </p:sp>
    </p:spTree>
    <p:extLst>
      <p:ext uri="{BB962C8B-B14F-4D97-AF65-F5344CB8AC3E}">
        <p14:creationId xmlns:p14="http://schemas.microsoft.com/office/powerpoint/2010/main" val="3741291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375835" y="117699"/>
            <a:ext cx="8078490" cy="493295"/>
          </a:xfrm>
        </p:spPr>
        <p:txBody>
          <a:bodyPr>
            <a:noAutofit/>
          </a:bodyPr>
          <a:lstStyle/>
          <a:p>
            <a:r>
              <a:rPr lang="zh-CN" altLang="en-US" sz="15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机器学习两类代表：</a:t>
            </a:r>
            <a:r>
              <a:rPr lang="en-US" altLang="zh-CN" sz="15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AlphaGo</a:t>
            </a:r>
            <a:r>
              <a:rPr lang="zh-CN" altLang="en-US" sz="15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5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versus</a:t>
            </a:r>
            <a:r>
              <a:rPr lang="zh-CN" altLang="en-US" sz="15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500" b="1" dirty="0" err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AlphaFold</a:t>
            </a:r>
            <a:endParaRPr lang="zh-CN" altLang="en-US" sz="1500" b="1" dirty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558689" y="1224374"/>
            <a:ext cx="2179320" cy="660823"/>
          </a:xfrm>
          <a:prstGeom prst="roundRect">
            <a:avLst/>
          </a:prstGeom>
          <a:gradFill rotWithShape="1">
            <a:gsLst>
              <a:gs pos="0">
                <a:srgbClr val="FFCF01">
                  <a:tint val="50000"/>
                  <a:satMod val="300000"/>
                </a:srgbClr>
              </a:gs>
              <a:gs pos="35000">
                <a:srgbClr val="FFCF01">
                  <a:tint val="37000"/>
                  <a:satMod val="300000"/>
                </a:srgbClr>
              </a:gs>
              <a:gs pos="100000">
                <a:srgbClr val="FFCF01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FCF01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 w="190500" h="63500"/>
          </a:sp3d>
        </p:spPr>
        <p:txBody>
          <a:bodyPr vertOverflow="overflow" horzOverflow="overflow" vert="horz" wrap="none" tIns="0" bIns="0" numCol="1" spcCol="0" rtlCol="0" fromWordArt="0" anchor="ctr" anchorCtr="0" forceAA="0" compatLnSpc="1">
            <a:noAutofit/>
          </a:bodyPr>
          <a:lstStyle/>
          <a:p>
            <a:pPr defTabSz="68578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350" b="1" kern="0" dirty="0">
                <a:solidFill>
                  <a:srgbClr val="C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  <a:sym typeface="+mn-ea"/>
              </a:rPr>
              <a:t>深度学习</a:t>
            </a:r>
            <a:endParaRPr lang="en-US" altLang="zh-CN" sz="1350" b="1" kern="0" dirty="0">
              <a:solidFill>
                <a:srgbClr val="C00000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  <a:sym typeface="+mn-ea"/>
            </a:endParaRPr>
          </a:p>
          <a:p>
            <a:pPr defTabSz="68578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50" b="1" kern="0" dirty="0">
                <a:solidFill>
                  <a:srgbClr val="0070C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  <a:sym typeface="+mn-ea"/>
              </a:rPr>
              <a:t>         有效编码黑白相间围棋的棋面</a:t>
            </a:r>
          </a:p>
        </p:txBody>
      </p:sp>
      <p:sp>
        <p:nvSpPr>
          <p:cNvPr id="18" name="圆角矩形 17"/>
          <p:cNvSpPr/>
          <p:nvPr/>
        </p:nvSpPr>
        <p:spPr bwMode="auto">
          <a:xfrm>
            <a:off x="603140" y="2350441"/>
            <a:ext cx="2179320" cy="660823"/>
          </a:xfrm>
          <a:prstGeom prst="roundRect">
            <a:avLst/>
          </a:prstGeom>
          <a:gradFill rotWithShape="1">
            <a:gsLst>
              <a:gs pos="0">
                <a:srgbClr val="FFCF01">
                  <a:tint val="50000"/>
                  <a:satMod val="300000"/>
                </a:srgbClr>
              </a:gs>
              <a:gs pos="35000">
                <a:srgbClr val="FFCF01">
                  <a:tint val="37000"/>
                  <a:satMod val="300000"/>
                </a:srgbClr>
              </a:gs>
              <a:gs pos="100000">
                <a:srgbClr val="FFCF01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FCF01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 w="190500" h="63500"/>
          </a:sp3d>
        </p:spPr>
        <p:txBody>
          <a:bodyPr vertOverflow="overflow" horzOverflow="overflow" vert="horz" wrap="none" tIns="0" bIns="0" numCol="1" spcCol="0" rtlCol="0" fromWordArt="0" anchor="ctr" anchorCtr="0" forceAA="0" compatLnSpc="1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350" b="1" kern="0" dirty="0">
                <a:solidFill>
                  <a:srgbClr val="C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  <a:sym typeface="+mn-ea"/>
              </a:rPr>
              <a:t>强化学习</a:t>
            </a:r>
            <a:endParaRPr lang="en-US" altLang="zh-CN" sz="1350" b="1" kern="0" dirty="0">
              <a:solidFill>
                <a:srgbClr val="C00000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  <a:sym typeface="+mn-ea"/>
            </a:endParaRPr>
          </a:p>
          <a:p>
            <a:pPr defTabSz="68578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50" b="1" kern="0" dirty="0">
                <a:solidFill>
                  <a:srgbClr val="0070C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  <a:sym typeface="+mn-ea"/>
              </a:rPr>
              <a:t>        助力做出长时间序贯决策</a:t>
            </a:r>
          </a:p>
        </p:txBody>
      </p:sp>
      <p:sp>
        <p:nvSpPr>
          <p:cNvPr id="19" name="圆角矩形 18"/>
          <p:cNvSpPr/>
          <p:nvPr/>
        </p:nvSpPr>
        <p:spPr bwMode="auto">
          <a:xfrm>
            <a:off x="603141" y="3569642"/>
            <a:ext cx="2236471" cy="660823"/>
          </a:xfrm>
          <a:prstGeom prst="roundRect">
            <a:avLst/>
          </a:prstGeom>
          <a:gradFill rotWithShape="1">
            <a:gsLst>
              <a:gs pos="0">
                <a:srgbClr val="FFCF01">
                  <a:tint val="50000"/>
                  <a:satMod val="300000"/>
                </a:srgbClr>
              </a:gs>
              <a:gs pos="35000">
                <a:srgbClr val="FFCF01">
                  <a:tint val="37000"/>
                  <a:satMod val="300000"/>
                </a:srgbClr>
              </a:gs>
              <a:gs pos="100000">
                <a:srgbClr val="FFCF01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FCF01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 w="190500" h="63500"/>
          </a:sp3d>
        </p:spPr>
        <p:txBody>
          <a:bodyPr vertOverflow="overflow" horzOverflow="overflow" vert="horz" wrap="none" tIns="0" bIns="0" numCol="1" spcCol="0" rtlCol="0" fromWordArt="0" anchor="ctr" anchorCtr="0" forceAA="0" compatLnSpc="1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350" b="1" kern="0" dirty="0">
                <a:solidFill>
                  <a:srgbClr val="C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  <a:sym typeface="+mn-ea"/>
              </a:rPr>
              <a:t>蒙特卡洛树搜索</a:t>
            </a:r>
            <a:endParaRPr lang="en-US" altLang="zh-CN" sz="1350" b="1" kern="0" dirty="0">
              <a:solidFill>
                <a:srgbClr val="C00000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  <a:sym typeface="+mn-ea"/>
            </a:endParaRPr>
          </a:p>
          <a:p>
            <a:pPr defTabSz="68578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50" b="1" kern="0" dirty="0">
                <a:solidFill>
                  <a:srgbClr val="0070C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  <a:sym typeface="+mn-ea"/>
              </a:rPr>
              <a:t>        支持从浩渺样本空间中采样</a:t>
            </a:r>
          </a:p>
        </p:txBody>
      </p:sp>
      <p:sp>
        <p:nvSpPr>
          <p:cNvPr id="20" name="圆角矩形 16">
            <a:extLst>
              <a:ext uri="{FF2B5EF4-FFF2-40B4-BE49-F238E27FC236}">
                <a16:creationId xmlns:a16="http://schemas.microsoft.com/office/drawing/2014/main" id="{C1A2A3EE-0DD4-4D7F-A6A2-8FB78B0B0E8C}"/>
              </a:ext>
            </a:extLst>
          </p:cNvPr>
          <p:cNvSpPr/>
          <p:nvPr/>
        </p:nvSpPr>
        <p:spPr bwMode="auto">
          <a:xfrm>
            <a:off x="5790956" y="1224374"/>
            <a:ext cx="2179320" cy="660823"/>
          </a:xfrm>
          <a:prstGeom prst="roundRect">
            <a:avLst/>
          </a:prstGeom>
          <a:gradFill rotWithShape="1">
            <a:gsLst>
              <a:gs pos="0">
                <a:srgbClr val="FFCF01">
                  <a:tint val="50000"/>
                  <a:satMod val="300000"/>
                </a:srgbClr>
              </a:gs>
              <a:gs pos="35000">
                <a:srgbClr val="FFCF01">
                  <a:tint val="37000"/>
                  <a:satMod val="300000"/>
                </a:srgbClr>
              </a:gs>
              <a:gs pos="100000">
                <a:srgbClr val="FFCF01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FCF01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 w="190500" h="63500"/>
          </a:sp3d>
        </p:spPr>
        <p:txBody>
          <a:bodyPr vertOverflow="overflow" horzOverflow="overflow" vert="horz" wrap="none" tIns="0" bIns="0" numCol="1" spcCol="0" rtlCol="0" fromWordArt="0" anchor="ctr" anchorCtr="0" forceAA="0" compatLnSpc="1">
            <a:noAutofit/>
          </a:bodyPr>
          <a:lstStyle/>
          <a:p>
            <a:pPr defTabSz="68578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350" b="1" kern="0" dirty="0">
                <a:solidFill>
                  <a:srgbClr val="C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  <a:sym typeface="+mn-ea"/>
              </a:rPr>
              <a:t>图神经网络</a:t>
            </a:r>
            <a:endParaRPr lang="en-US" altLang="zh-CN" sz="1350" b="1" kern="0" dirty="0">
              <a:solidFill>
                <a:srgbClr val="C00000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  <a:sym typeface="+mn-ea"/>
            </a:endParaRPr>
          </a:p>
          <a:p>
            <a:pPr defTabSz="68578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50" b="1" kern="0" dirty="0">
                <a:solidFill>
                  <a:srgbClr val="0070C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  <a:sym typeface="+mn-ea"/>
              </a:rPr>
              <a:t>         有效编码空间隐式结构</a:t>
            </a:r>
          </a:p>
        </p:txBody>
      </p:sp>
      <p:sp>
        <p:nvSpPr>
          <p:cNvPr id="21" name="圆角矩形 17">
            <a:extLst>
              <a:ext uri="{FF2B5EF4-FFF2-40B4-BE49-F238E27FC236}">
                <a16:creationId xmlns:a16="http://schemas.microsoft.com/office/drawing/2014/main" id="{65B66A06-B325-4A83-933A-A1643374F638}"/>
              </a:ext>
            </a:extLst>
          </p:cNvPr>
          <p:cNvSpPr/>
          <p:nvPr/>
        </p:nvSpPr>
        <p:spPr bwMode="auto">
          <a:xfrm>
            <a:off x="5835407" y="2350441"/>
            <a:ext cx="2179320" cy="660823"/>
          </a:xfrm>
          <a:prstGeom prst="roundRect">
            <a:avLst/>
          </a:prstGeom>
          <a:gradFill rotWithShape="1">
            <a:gsLst>
              <a:gs pos="0">
                <a:srgbClr val="FFCF01">
                  <a:tint val="50000"/>
                  <a:satMod val="300000"/>
                </a:srgbClr>
              </a:gs>
              <a:gs pos="35000">
                <a:srgbClr val="FFCF01">
                  <a:tint val="37000"/>
                  <a:satMod val="300000"/>
                </a:srgbClr>
              </a:gs>
              <a:gs pos="100000">
                <a:srgbClr val="FFCF01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FCF01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 w="190500" h="63500"/>
          </a:sp3d>
        </p:spPr>
        <p:txBody>
          <a:bodyPr vertOverflow="overflow" horzOverflow="overflow" vert="horz" wrap="none" tIns="0" bIns="0" numCol="1" spcCol="0" rtlCol="0" fromWordArt="0" anchor="ctr" anchorCtr="0" forceAA="0" compatLnSpc="1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350" b="1" kern="0" dirty="0">
                <a:solidFill>
                  <a:srgbClr val="C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  <a:sym typeface="+mn-ea"/>
              </a:rPr>
              <a:t>注意力模型</a:t>
            </a:r>
            <a:endParaRPr lang="en-US" altLang="zh-CN" sz="1350" b="1" kern="0" dirty="0">
              <a:solidFill>
                <a:srgbClr val="C00000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  <a:sym typeface="+mn-ea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50" b="1" kern="0" dirty="0">
                <a:solidFill>
                  <a:srgbClr val="0070C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  <a:sym typeface="+mn-ea"/>
              </a:rPr>
              <a:t>   在输入和输出空间之间建立联系</a:t>
            </a:r>
          </a:p>
        </p:txBody>
      </p:sp>
      <p:sp>
        <p:nvSpPr>
          <p:cNvPr id="22" name="圆角矩形 18">
            <a:extLst>
              <a:ext uri="{FF2B5EF4-FFF2-40B4-BE49-F238E27FC236}">
                <a16:creationId xmlns:a16="http://schemas.microsoft.com/office/drawing/2014/main" id="{FE928523-8B30-4A6E-BA30-81B6C3DB7897}"/>
              </a:ext>
            </a:extLst>
          </p:cNvPr>
          <p:cNvSpPr/>
          <p:nvPr/>
        </p:nvSpPr>
        <p:spPr bwMode="auto">
          <a:xfrm>
            <a:off x="5835408" y="3569642"/>
            <a:ext cx="2236471" cy="660823"/>
          </a:xfrm>
          <a:prstGeom prst="roundRect">
            <a:avLst/>
          </a:prstGeom>
          <a:gradFill rotWithShape="1">
            <a:gsLst>
              <a:gs pos="0">
                <a:srgbClr val="FFCF01">
                  <a:tint val="50000"/>
                  <a:satMod val="300000"/>
                </a:srgbClr>
              </a:gs>
              <a:gs pos="35000">
                <a:srgbClr val="FFCF01">
                  <a:tint val="37000"/>
                  <a:satMod val="300000"/>
                </a:srgbClr>
              </a:gs>
              <a:gs pos="100000">
                <a:srgbClr val="FFCF01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FCF01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 w="190500" h="63500"/>
          </a:sp3d>
        </p:spPr>
        <p:txBody>
          <a:bodyPr vertOverflow="overflow" horzOverflow="overflow" vert="horz" wrap="none" tIns="0" bIns="0" numCol="1" spcCol="0" rtlCol="0" fromWordArt="0" anchor="ctr" anchorCtr="0" forceAA="0" compatLnSpc="1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350" b="1" kern="0" dirty="0">
                <a:solidFill>
                  <a:srgbClr val="C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  <a:sym typeface="+mn-ea"/>
              </a:rPr>
              <a:t>物理建模</a:t>
            </a:r>
            <a:endParaRPr lang="en-US" altLang="zh-CN" sz="1350" b="1" kern="0" dirty="0">
              <a:solidFill>
                <a:srgbClr val="C00000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  <a:sym typeface="+mn-ea"/>
            </a:endParaRPr>
          </a:p>
          <a:p>
            <a:pPr defTabSz="68578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50" b="1" kern="0" dirty="0">
                <a:solidFill>
                  <a:srgbClr val="0070C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  <a:sym typeface="+mn-ea"/>
              </a:rPr>
              <a:t>        蛋白质物理结构模拟与仿真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6A668D-7DAB-409B-81CC-3643013F2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451" y="1209538"/>
            <a:ext cx="2031305" cy="141113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DAD6D6C-F292-49DA-B280-256DB64A6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274" y="3099139"/>
            <a:ext cx="2236471" cy="130402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B200C69-3F39-41A3-A87C-4AC0590DE1CD}"/>
              </a:ext>
            </a:extLst>
          </p:cNvPr>
          <p:cNvSpPr/>
          <p:nvPr/>
        </p:nvSpPr>
        <p:spPr>
          <a:xfrm>
            <a:off x="5694453" y="4345882"/>
            <a:ext cx="266058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350" dirty="0"/>
              <a:t>根据氨基酸序列（</a:t>
            </a:r>
            <a:r>
              <a:rPr lang="en-US" altLang="zh-CN" sz="1350" dirty="0"/>
              <a:t>18</a:t>
            </a:r>
            <a:r>
              <a:rPr lang="zh-CN" altLang="en-US" sz="1350" dirty="0"/>
              <a:t>万左右）</a:t>
            </a:r>
            <a:endParaRPr lang="en-US" altLang="zh-CN" sz="1350" dirty="0"/>
          </a:p>
          <a:p>
            <a:pPr algn="ctr"/>
            <a:r>
              <a:rPr lang="zh-CN" altLang="en-US" sz="1350" dirty="0"/>
              <a:t>预测蛋白质三维空间结构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5D9B48C-ECCE-4BCC-949C-521B15056F21}"/>
              </a:ext>
            </a:extLst>
          </p:cNvPr>
          <p:cNvSpPr/>
          <p:nvPr/>
        </p:nvSpPr>
        <p:spPr>
          <a:xfrm>
            <a:off x="375835" y="4403164"/>
            <a:ext cx="263392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350" dirty="0"/>
              <a:t>根据围棋比赛棋局（约</a:t>
            </a:r>
            <a:r>
              <a:rPr lang="en-US" altLang="zh-CN" sz="1350" dirty="0"/>
              <a:t>2500</a:t>
            </a:r>
            <a:r>
              <a:rPr lang="zh-CN" altLang="en-US" sz="1350" dirty="0"/>
              <a:t>万）学习落子策略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3390BBB-37D9-4849-865C-CC29E8B5DA13}"/>
              </a:ext>
            </a:extLst>
          </p:cNvPr>
          <p:cNvSpPr/>
          <p:nvPr/>
        </p:nvSpPr>
        <p:spPr>
          <a:xfrm>
            <a:off x="5522712" y="797619"/>
            <a:ext cx="271580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50" b="1" dirty="0">
                <a:solidFill>
                  <a:schemeClr val="tx2"/>
                </a:solidFill>
              </a:rPr>
              <a:t>AlphaFold: Using AI for scientific discovery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F8A3485-B18F-4819-B369-E85EB2CC15A5}"/>
              </a:ext>
            </a:extLst>
          </p:cNvPr>
          <p:cNvSpPr/>
          <p:nvPr/>
        </p:nvSpPr>
        <p:spPr>
          <a:xfrm>
            <a:off x="318655" y="759129"/>
            <a:ext cx="286096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50" b="1" dirty="0">
                <a:solidFill>
                  <a:schemeClr val="tx2"/>
                </a:solidFill>
              </a:rPr>
              <a:t>Mastering the game of Go with Deep Neural Networks &amp; Tree Search</a:t>
            </a:r>
          </a:p>
        </p:txBody>
      </p:sp>
    </p:spTree>
    <p:extLst>
      <p:ext uri="{BB962C8B-B14F-4D97-AF65-F5344CB8AC3E}">
        <p14:creationId xmlns:p14="http://schemas.microsoft.com/office/powerpoint/2010/main" val="156018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303"/>
    </mc:Choice>
    <mc:Fallback xmlns="">
      <p:transition spd="slow" advTm="20230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375835" y="117699"/>
            <a:ext cx="8078490" cy="493295"/>
          </a:xfrm>
        </p:spPr>
        <p:txBody>
          <a:bodyPr>
            <a:noAutofit/>
          </a:bodyPr>
          <a:lstStyle/>
          <a:p>
            <a:r>
              <a:rPr lang="zh-CN" altLang="en-US" sz="15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科学计算：</a:t>
            </a:r>
            <a:r>
              <a:rPr lang="en-US" altLang="zh-CN" sz="15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AI+X</a:t>
            </a:r>
            <a:r>
              <a:rPr lang="zh-CN" altLang="en-US" sz="15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驱动科学发现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714A1C-8B17-4B4F-89B1-EE6691E6E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68" y="833087"/>
            <a:ext cx="5795908" cy="367018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EC45E63-431B-4F28-9F67-9114971214AD}"/>
              </a:ext>
            </a:extLst>
          </p:cNvPr>
          <p:cNvSpPr/>
          <p:nvPr/>
        </p:nvSpPr>
        <p:spPr>
          <a:xfrm>
            <a:off x="1995921" y="4448364"/>
            <a:ext cx="523355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350" dirty="0"/>
              <a:t>Machine learning for molecular and materials science</a:t>
            </a:r>
            <a:r>
              <a:rPr lang="en-US" altLang="zh-CN" sz="1350" dirty="0"/>
              <a:t>, </a:t>
            </a:r>
            <a:r>
              <a:rPr lang="zh-CN" altLang="en-US" sz="1350" i="1" dirty="0"/>
              <a:t>Nature</a:t>
            </a:r>
            <a:r>
              <a:rPr lang="zh-CN" altLang="en-US" sz="1350" dirty="0"/>
              <a:t>, 2018</a:t>
            </a:r>
          </a:p>
        </p:txBody>
      </p:sp>
    </p:spTree>
    <p:extLst>
      <p:ext uri="{BB962C8B-B14F-4D97-AF65-F5344CB8AC3E}">
        <p14:creationId xmlns:p14="http://schemas.microsoft.com/office/powerpoint/2010/main" val="89803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553"/>
    </mc:Choice>
    <mc:Fallback xmlns="">
      <p:transition spd="slow" advTm="121553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375835" y="117699"/>
            <a:ext cx="8078490" cy="493295"/>
          </a:xfrm>
        </p:spPr>
        <p:txBody>
          <a:bodyPr>
            <a:noAutofit/>
          </a:bodyPr>
          <a:lstStyle/>
          <a:p>
            <a:r>
              <a:rPr lang="zh-CN" altLang="en-US" sz="15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科学计算对人工智能模型的要求</a:t>
            </a:r>
          </a:p>
        </p:txBody>
      </p:sp>
      <p:sp>
        <p:nvSpPr>
          <p:cNvPr id="6" name="圆角矩形 12">
            <a:extLst>
              <a:ext uri="{FF2B5EF4-FFF2-40B4-BE49-F238E27FC236}">
                <a16:creationId xmlns:a16="http://schemas.microsoft.com/office/drawing/2014/main" id="{80CFDFCB-F15F-4F2C-B24F-34F6FFFD9EAB}"/>
              </a:ext>
            </a:extLst>
          </p:cNvPr>
          <p:cNvSpPr/>
          <p:nvPr/>
        </p:nvSpPr>
        <p:spPr>
          <a:xfrm>
            <a:off x="2124223" y="799888"/>
            <a:ext cx="6168683" cy="3688772"/>
          </a:xfrm>
          <a:prstGeom prst="roundRect">
            <a:avLst>
              <a:gd name="adj" fmla="val 10838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Font typeface="Arial" pitchFamily="34" charset="0"/>
              <a:buNone/>
              <a:defRPr/>
            </a:pPr>
            <a:endParaRPr lang="zh-CN" altLang="en-US" sz="2100">
              <a:solidFill>
                <a:srgbClr val="FFFFFF"/>
              </a:solidFill>
            </a:endParaRPr>
          </a:p>
        </p:txBody>
      </p:sp>
      <p:sp>
        <p:nvSpPr>
          <p:cNvPr id="7" name="圆角矩形 13">
            <a:extLst>
              <a:ext uri="{FF2B5EF4-FFF2-40B4-BE49-F238E27FC236}">
                <a16:creationId xmlns:a16="http://schemas.microsoft.com/office/drawing/2014/main" id="{D844132D-C523-4E4B-88D0-AF94B71B5CA3}"/>
              </a:ext>
            </a:extLst>
          </p:cNvPr>
          <p:cNvSpPr/>
          <p:nvPr/>
        </p:nvSpPr>
        <p:spPr bwMode="auto">
          <a:xfrm>
            <a:off x="2916683" y="1126886"/>
            <a:ext cx="4639959" cy="61517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 w="190500"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tIns="0" bIns="0" anchor="ctr"/>
          <a:lstStyle/>
          <a:p>
            <a:pPr algn="ctr" eaLnBrk="0" hangingPunct="0">
              <a:defRPr/>
            </a:pPr>
            <a:r>
              <a:rPr lang="en-US" altLang="zh-CN" b="1" dirty="0">
                <a:solidFill>
                  <a:srgbClr val="C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 </a:t>
            </a:r>
            <a:r>
              <a:rPr lang="en-US" altLang="zh-CN" sz="1650" b="1" dirty="0">
                <a:solidFill>
                  <a:schemeClr val="tx2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Domain-Aware Scientific Machine Learning</a:t>
            </a:r>
          </a:p>
          <a:p>
            <a:pPr algn="ctr" eaLnBrk="0" hangingPunct="0">
              <a:defRPr/>
            </a:pPr>
            <a:r>
              <a:rPr lang="zh-CN" altLang="en-US" sz="1200" b="1" dirty="0">
                <a:solidFill>
                  <a:srgbClr val="C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领域相关问题的求解（化学、农业、生物和医学等）</a:t>
            </a:r>
            <a:endParaRPr lang="en-US" altLang="zh-CN" sz="1200" b="1" dirty="0">
              <a:solidFill>
                <a:srgbClr val="C00000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8" name="圆角矩形 16">
            <a:extLst>
              <a:ext uri="{FF2B5EF4-FFF2-40B4-BE49-F238E27FC236}">
                <a16:creationId xmlns:a16="http://schemas.microsoft.com/office/drawing/2014/main" id="{A50130FA-DA86-48DC-BE87-366ECE5511BF}"/>
              </a:ext>
            </a:extLst>
          </p:cNvPr>
          <p:cNvSpPr/>
          <p:nvPr/>
        </p:nvSpPr>
        <p:spPr bwMode="auto">
          <a:xfrm>
            <a:off x="2916683" y="1940004"/>
            <a:ext cx="4639959" cy="615172"/>
          </a:xfrm>
          <a:prstGeom prst="roundRect">
            <a:avLst/>
          </a:prstGeom>
          <a:gradFill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0"/>
          </a:gradFill>
          <a:ln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 w="190500"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tIns="0" bIns="0" anchor="ctr"/>
          <a:lstStyle/>
          <a:p>
            <a:pPr algn="ctr" eaLnBrk="0" hangingPunct="0">
              <a:buFont typeface="Arial" charset="0"/>
              <a:buNone/>
              <a:defRPr/>
            </a:pPr>
            <a:r>
              <a:rPr lang="en-US" altLang="zh-CN" b="1" dirty="0">
                <a:solidFill>
                  <a:srgbClr val="C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 </a:t>
            </a:r>
            <a:r>
              <a:rPr lang="en-US" altLang="zh-CN" sz="1650" b="1" dirty="0">
                <a:solidFill>
                  <a:schemeClr val="tx2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Physical-modeling</a:t>
            </a:r>
          </a:p>
          <a:p>
            <a:pPr algn="ctr" eaLnBrk="0" hangingPunct="0">
              <a:buFont typeface="Arial" charset="0"/>
              <a:buNone/>
              <a:defRPr/>
            </a:pPr>
            <a:r>
              <a:rPr lang="zh-CN" altLang="en-US" sz="1200" b="1" dirty="0">
                <a:solidFill>
                  <a:srgbClr val="C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物理世界基本规律、可解释性、稳健和</a:t>
            </a:r>
            <a:r>
              <a:rPr lang="en-US" altLang="zh-CN" sz="1200" b="1" dirty="0">
                <a:solidFill>
                  <a:srgbClr val="C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Universal</a:t>
            </a:r>
            <a:endParaRPr lang="zh-CN" altLang="en-US" sz="1200" b="1" dirty="0">
              <a:solidFill>
                <a:srgbClr val="C00000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9" name="圆角矩形 17">
            <a:extLst>
              <a:ext uri="{FF2B5EF4-FFF2-40B4-BE49-F238E27FC236}">
                <a16:creationId xmlns:a16="http://schemas.microsoft.com/office/drawing/2014/main" id="{24258CEA-D228-4488-ABEA-EF02196DE8E2}"/>
              </a:ext>
            </a:extLst>
          </p:cNvPr>
          <p:cNvSpPr/>
          <p:nvPr/>
        </p:nvSpPr>
        <p:spPr bwMode="auto">
          <a:xfrm>
            <a:off x="2916683" y="2758137"/>
            <a:ext cx="4688451" cy="615172"/>
          </a:xfrm>
          <a:prstGeom prst="roundRect">
            <a:avLst/>
          </a:prstGeom>
          <a:gradFill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0"/>
          </a:gradFill>
          <a:ln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 w="190500"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tIns="0" bIns="0" anchor="ctr"/>
          <a:lstStyle/>
          <a:p>
            <a:pPr algn="ctr" eaLnBrk="0" hangingPunct="0">
              <a:defRPr/>
            </a:pPr>
            <a:r>
              <a:rPr lang="en-US" altLang="zh-CN" b="1" dirty="0">
                <a:solidFill>
                  <a:srgbClr val="C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 </a:t>
            </a:r>
            <a:r>
              <a:rPr lang="en-US" altLang="zh-CN" sz="1650" b="1" dirty="0">
                <a:solidFill>
                  <a:schemeClr val="tx2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Learning to</a:t>
            </a:r>
            <a:r>
              <a:rPr lang="zh-CN" altLang="en-US" sz="1650" b="1" dirty="0">
                <a:solidFill>
                  <a:schemeClr val="tx2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</a:t>
            </a:r>
            <a:r>
              <a:rPr lang="en-US" altLang="zh-CN" sz="1650" b="1" dirty="0">
                <a:solidFill>
                  <a:schemeClr val="tx2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learn </a:t>
            </a:r>
          </a:p>
          <a:p>
            <a:pPr algn="ctr" eaLnBrk="0" hangingPunct="0">
              <a:defRPr/>
            </a:pPr>
            <a:r>
              <a:rPr lang="zh-CN" altLang="en-US" sz="1200" b="1" dirty="0">
                <a:solidFill>
                  <a:srgbClr val="C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面向科学发现的人在回路、数据驱动、知识引导等计算范式</a:t>
            </a:r>
          </a:p>
        </p:txBody>
      </p:sp>
      <p:sp>
        <p:nvSpPr>
          <p:cNvPr id="10" name="圆角矩形 18">
            <a:extLst>
              <a:ext uri="{FF2B5EF4-FFF2-40B4-BE49-F238E27FC236}">
                <a16:creationId xmlns:a16="http://schemas.microsoft.com/office/drawing/2014/main" id="{BEF5A13A-A147-42E6-9E71-16AAD93E7FF5}"/>
              </a:ext>
            </a:extLst>
          </p:cNvPr>
          <p:cNvSpPr/>
          <p:nvPr/>
        </p:nvSpPr>
        <p:spPr bwMode="auto">
          <a:xfrm>
            <a:off x="2916683" y="3644977"/>
            <a:ext cx="4719623" cy="615172"/>
          </a:xfrm>
          <a:prstGeom prst="roundRect">
            <a:avLst/>
          </a:prstGeom>
          <a:gradFill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0"/>
          </a:gradFill>
          <a:ln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 w="190500"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tIns="0" bIns="0" anchor="ctr"/>
          <a:lstStyle/>
          <a:p>
            <a:pPr algn="ctr" eaLnBrk="0" hangingPunct="0">
              <a:defRPr/>
            </a:pPr>
            <a:r>
              <a:rPr lang="en-US" altLang="zh-CN" b="1" dirty="0">
                <a:solidFill>
                  <a:srgbClr val="C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 </a:t>
            </a:r>
            <a:r>
              <a:rPr lang="en-US" altLang="zh-CN" sz="1650" b="1" dirty="0">
                <a:solidFill>
                  <a:schemeClr val="tx2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Complicated system</a:t>
            </a:r>
            <a:r>
              <a:rPr lang="zh-CN" altLang="en-US" sz="1650" b="1" dirty="0">
                <a:solidFill>
                  <a:schemeClr val="tx2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</a:t>
            </a:r>
            <a:endParaRPr lang="en-US" altLang="zh-CN" sz="1650" b="1" dirty="0">
              <a:solidFill>
                <a:schemeClr val="tx2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  <a:p>
            <a:pPr algn="ctr" eaLnBrk="0" hangingPunct="0">
              <a:defRPr/>
            </a:pPr>
            <a:r>
              <a:rPr lang="zh-CN" altLang="en-US" sz="1200" b="1" dirty="0">
                <a:solidFill>
                  <a:srgbClr val="C000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维数灾难与复杂动力学困境（数值方法、简化模型、多尺度模型）</a:t>
            </a:r>
          </a:p>
        </p:txBody>
      </p:sp>
      <p:sp>
        <p:nvSpPr>
          <p:cNvPr id="12" name="圆角矩形 20">
            <a:extLst>
              <a:ext uri="{FF2B5EF4-FFF2-40B4-BE49-F238E27FC236}">
                <a16:creationId xmlns:a16="http://schemas.microsoft.com/office/drawing/2014/main" id="{C75A0802-100E-44C7-B814-F07C69717A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06" y="2168965"/>
            <a:ext cx="1748649" cy="121928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>
              <a:buClrTx/>
            </a:pPr>
            <a:r>
              <a:rPr lang="zh-CN" altLang="en-US" sz="2100" b="1" dirty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科学计算</a:t>
            </a:r>
          </a:p>
        </p:txBody>
      </p:sp>
    </p:spTree>
    <p:extLst>
      <p:ext uri="{BB962C8B-B14F-4D97-AF65-F5344CB8AC3E}">
        <p14:creationId xmlns:p14="http://schemas.microsoft.com/office/powerpoint/2010/main" val="421911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626"/>
    </mc:Choice>
    <mc:Fallback xmlns="">
      <p:transition spd="slow" advTm="113626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375835" y="117699"/>
            <a:ext cx="8078490" cy="493295"/>
          </a:xfrm>
        </p:spPr>
        <p:txBody>
          <a:bodyPr>
            <a:noAutofit/>
          </a:bodyPr>
          <a:lstStyle/>
          <a:p>
            <a:r>
              <a:rPr lang="zh-CN" altLang="en-US" sz="15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面向科学计算的大数据智能机器学习：相互促进  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C81F9F4-CE03-4800-90BC-8529608F26E0}"/>
              </a:ext>
            </a:extLst>
          </p:cNvPr>
          <p:cNvSpPr/>
          <p:nvPr/>
        </p:nvSpPr>
        <p:spPr>
          <a:xfrm>
            <a:off x="902413" y="837419"/>
            <a:ext cx="2931252" cy="369332"/>
          </a:xfrm>
          <a:prstGeom prst="rect">
            <a:avLst/>
          </a:prstGeom>
          <a:solidFill>
            <a:srgbClr val="FFC000">
              <a:alpha val="56000"/>
            </a:srgbClr>
          </a:solidFill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for Scientific Computing</a:t>
            </a:r>
            <a:endParaRPr lang="zh-CN" altLang="en-US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箭头: 左右 4">
            <a:extLst>
              <a:ext uri="{FF2B5EF4-FFF2-40B4-BE49-F238E27FC236}">
                <a16:creationId xmlns:a16="http://schemas.microsoft.com/office/drawing/2014/main" id="{E07172F5-2A17-4A66-A2DB-B4B5D94A8588}"/>
              </a:ext>
            </a:extLst>
          </p:cNvPr>
          <p:cNvSpPr/>
          <p:nvPr/>
        </p:nvSpPr>
        <p:spPr>
          <a:xfrm>
            <a:off x="3930256" y="879000"/>
            <a:ext cx="897082" cy="26308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CDF64FC-4BF9-45CD-90B2-3217549F2744}"/>
              </a:ext>
            </a:extLst>
          </p:cNvPr>
          <p:cNvSpPr/>
          <p:nvPr/>
        </p:nvSpPr>
        <p:spPr>
          <a:xfrm>
            <a:off x="5103751" y="837419"/>
            <a:ext cx="2918491" cy="369332"/>
          </a:xfrm>
          <a:prstGeom prst="rect">
            <a:avLst/>
          </a:prstGeom>
          <a:solidFill>
            <a:srgbClr val="FFC000">
              <a:alpha val="56000"/>
            </a:srgbClr>
          </a:solidFill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Scientific Computing for AI</a:t>
            </a:r>
            <a:endParaRPr lang="zh-CN" altLang="en-US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CE27FE1-9FC0-4DF8-A03D-1315B0ABC745}"/>
              </a:ext>
            </a:extLst>
          </p:cNvPr>
          <p:cNvSpPr/>
          <p:nvPr/>
        </p:nvSpPr>
        <p:spPr>
          <a:xfrm>
            <a:off x="734678" y="1659613"/>
            <a:ext cx="2148840" cy="1890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建立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物理模型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构建可计算物理模型（如湍流、分子动力场、物理过程等参数化模型）</a:t>
            </a:r>
            <a:endParaRPr lang="en-US" altLang="zh-CN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D3664A-0A7C-44BC-891E-9B09C8DE73E8}"/>
              </a:ext>
            </a:extLst>
          </p:cNvPr>
          <p:cNvSpPr/>
          <p:nvPr/>
        </p:nvSpPr>
        <p:spPr>
          <a:xfrm>
            <a:off x="3447984" y="1677574"/>
            <a:ext cx="2443229" cy="18908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设计</a:t>
            </a:r>
            <a:endParaRPr lang="en-US" altLang="zh-CN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求解算法</a:t>
            </a:r>
            <a:endParaRPr lang="en-US" altLang="zh-CN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135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135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在神经网络、强化学习等高效求解或映射算法中融入领域知识（如偏微分方程、约束求解、自动参数寻优等工具和方法）</a:t>
            </a:r>
            <a:endParaRPr lang="en-US" altLang="zh-CN" sz="135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4B03702-65B2-4F7A-B1F4-0E4529A673C9}"/>
              </a:ext>
            </a:extLst>
          </p:cNvPr>
          <p:cNvSpPr/>
          <p:nvPr/>
        </p:nvSpPr>
        <p:spPr>
          <a:xfrm>
            <a:off x="6224727" y="1677575"/>
            <a:ext cx="2229598" cy="18728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研制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加速硬件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13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13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研制定制任务的加速硬件（如</a:t>
            </a:r>
            <a:r>
              <a:rPr lang="en-US" altLang="zh-CN" sz="13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zh-CN" altLang="en-US" sz="13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计算单元、智能网卡、异构众核、</a:t>
            </a:r>
            <a:r>
              <a:rPr lang="en-US" altLang="zh-CN" sz="13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zh-CN" altLang="en-US" sz="13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处理器等）</a:t>
            </a:r>
            <a:endParaRPr lang="en-US" altLang="zh-CN" sz="13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箭头: 左右 7">
            <a:extLst>
              <a:ext uri="{FF2B5EF4-FFF2-40B4-BE49-F238E27FC236}">
                <a16:creationId xmlns:a16="http://schemas.microsoft.com/office/drawing/2014/main" id="{854F9089-85C2-40CC-A404-1E038D0F45BB}"/>
              </a:ext>
            </a:extLst>
          </p:cNvPr>
          <p:cNvSpPr/>
          <p:nvPr/>
        </p:nvSpPr>
        <p:spPr>
          <a:xfrm>
            <a:off x="902413" y="3778692"/>
            <a:ext cx="7551911" cy="268402"/>
          </a:xfrm>
          <a:prstGeom prst="left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14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768"/>
    </mc:Choice>
    <mc:Fallback xmlns="">
      <p:transition spd="slow" advTm="121768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375835" y="117699"/>
            <a:ext cx="8078490" cy="493295"/>
          </a:xfrm>
        </p:spPr>
        <p:txBody>
          <a:bodyPr>
            <a:noAutofit/>
          </a:bodyPr>
          <a:lstStyle/>
          <a:p>
            <a:r>
              <a:rPr lang="zh-CN" altLang="en-US" sz="15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面向科学计算的大数据智能机器学习：人工智能促进科学计算  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F0D9F90-B1B2-4AF7-9B5C-6766BEFCF862}"/>
              </a:ext>
            </a:extLst>
          </p:cNvPr>
          <p:cNvSpPr/>
          <p:nvPr/>
        </p:nvSpPr>
        <p:spPr>
          <a:xfrm>
            <a:off x="375835" y="1197283"/>
            <a:ext cx="88486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Wingdings" panose="05000000000000000000" pitchFamily="2" charset="2"/>
              <a:buChar char="l"/>
            </a:pPr>
            <a:r>
              <a:rPr lang="zh-CN" altLang="en-US" sz="1200" dirty="0"/>
              <a:t>神经网络的损失函数 (i.e., MSE, SSE) 及其优化方法 (i.e., 梯度下降，随机梯度下降等) 可加入或嵌构入物理约束信息</a:t>
            </a:r>
            <a:endParaRPr lang="en-US" altLang="zh-CN" sz="1200" dirty="0"/>
          </a:p>
          <a:p>
            <a:pPr marL="214313" indent="-214313">
              <a:buFont typeface="Wingdings" panose="05000000000000000000" pitchFamily="2" charset="2"/>
              <a:buChar char="l"/>
            </a:pPr>
            <a:r>
              <a:rPr lang="zh-CN" altLang="en-US" sz="1200" dirty="0"/>
              <a:t>PINN (physics-informed neural networks)：物理建模方程参与科学计算 </a:t>
            </a:r>
            <a:endParaRPr lang="en-US" altLang="zh-CN" sz="1200" dirty="0"/>
          </a:p>
          <a:p>
            <a:pPr marL="214313" indent="-214313">
              <a:buFont typeface="Wingdings" panose="05000000000000000000" pitchFamily="2" charset="2"/>
              <a:buChar char="l"/>
            </a:pPr>
            <a:r>
              <a:rPr lang="zh-CN" altLang="en-US" sz="1200" dirty="0"/>
              <a:t>对所表达的物理量自动微分，通过空间、边界、初值处样本损失函数优化网络参数，需要较多的样本点保证解精度且泛化性较差</a:t>
            </a:r>
            <a:endParaRPr lang="en-US" altLang="zh-CN" sz="12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0664FDD-AB01-4588-B26A-1F0BECD7E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321" y="2938313"/>
            <a:ext cx="2211157" cy="168832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5E5BABB-70FB-4C73-B9AA-9086DBA38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044" y="2329883"/>
            <a:ext cx="2859124" cy="191339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F4B5971-99B7-4BA9-B1EC-CB462B0333F5}"/>
              </a:ext>
            </a:extLst>
          </p:cNvPr>
          <p:cNvSpPr/>
          <p:nvPr/>
        </p:nvSpPr>
        <p:spPr>
          <a:xfrm>
            <a:off x="4382518" y="4315683"/>
            <a:ext cx="30337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/>
              <a:t>鱼类养殖中水温控制：温度、密度和水深之间的物理关系被用来设计损失函数，从而使用科学知识指导神经网络构建和学习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FE7D054-3F58-4101-B7FE-CBF36BFCE5BD}"/>
              </a:ext>
            </a:extLst>
          </p:cNvPr>
          <p:cNvSpPr/>
          <p:nvPr/>
        </p:nvSpPr>
        <p:spPr>
          <a:xfrm>
            <a:off x="913415" y="769481"/>
            <a:ext cx="2931252" cy="369332"/>
          </a:xfrm>
          <a:prstGeom prst="rect">
            <a:avLst/>
          </a:prstGeom>
          <a:solidFill>
            <a:srgbClr val="FFC000">
              <a:alpha val="56000"/>
            </a:srgbClr>
          </a:solidFill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for Scientific Computing</a:t>
            </a:r>
            <a:endParaRPr lang="zh-CN" altLang="en-US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55FD04D-73AD-4161-89D0-6C9F0EB87ABC}"/>
              </a:ext>
            </a:extLst>
          </p:cNvPr>
          <p:cNvSpPr/>
          <p:nvPr/>
        </p:nvSpPr>
        <p:spPr>
          <a:xfrm>
            <a:off x="5114753" y="769481"/>
            <a:ext cx="2918491" cy="369332"/>
          </a:xfrm>
          <a:prstGeom prst="rect">
            <a:avLst/>
          </a:prstGeom>
          <a:solidFill>
            <a:srgbClr val="FFC000">
              <a:alpha val="56000"/>
            </a:srgbClr>
          </a:solidFill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Scientific Computing for AI</a:t>
            </a:r>
            <a:endParaRPr lang="zh-CN" altLang="en-US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65149239-A582-4DF6-BE63-3B698AF6A390}"/>
              </a:ext>
            </a:extLst>
          </p:cNvPr>
          <p:cNvSpPr/>
          <p:nvPr/>
        </p:nvSpPr>
        <p:spPr>
          <a:xfrm>
            <a:off x="3990109" y="789080"/>
            <a:ext cx="891173" cy="30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8E03A88-CBD6-42BF-9153-D12B2A138D66}"/>
              </a:ext>
            </a:extLst>
          </p:cNvPr>
          <p:cNvSpPr/>
          <p:nvPr/>
        </p:nvSpPr>
        <p:spPr>
          <a:xfrm>
            <a:off x="2922170" y="2132473"/>
            <a:ext cx="314380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 b="1" dirty="0">
                <a:solidFill>
                  <a:schemeClr val="accent2"/>
                </a:solidFill>
              </a:rPr>
              <a:t>Data+Neural Netowrks + Physical Laws</a:t>
            </a:r>
          </a:p>
        </p:txBody>
      </p:sp>
    </p:spTree>
    <p:extLst>
      <p:ext uri="{BB962C8B-B14F-4D97-AF65-F5344CB8AC3E}">
        <p14:creationId xmlns:p14="http://schemas.microsoft.com/office/powerpoint/2010/main" val="90243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331"/>
    </mc:Choice>
    <mc:Fallback xmlns="">
      <p:transition spd="slow" advTm="12733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5"/>
          <p:cNvSpPr>
            <a:spLocks noGrp="1"/>
          </p:cNvSpPr>
          <p:nvPr>
            <p:ph type="title"/>
          </p:nvPr>
        </p:nvSpPr>
        <p:spPr>
          <a:xfrm>
            <a:off x="1489440" y="106010"/>
            <a:ext cx="6274012" cy="493295"/>
          </a:xfrm>
        </p:spPr>
        <p:txBody>
          <a:bodyPr/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《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人工智能导论：模型与算法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》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主体内容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538355"/>
              </p:ext>
            </p:extLst>
          </p:nvPr>
        </p:nvGraphicFramePr>
        <p:xfrm>
          <a:off x="1448718" y="825116"/>
          <a:ext cx="6056523" cy="3702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4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1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856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tx1"/>
                          </a:solidFill>
                        </a:rPr>
                        <a:t>手段与方法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tx1"/>
                          </a:solidFill>
                        </a:rPr>
                        <a:t>特点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994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以符号主义为核心的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逻辑推理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将概念（如命题等）符号化，从若干判断（前提）出发得到新判断（结论）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994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以问题求解为核心的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探寻搜索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探寻搜索依据已有信息来寻找满足约束条件的待求解问题的答案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994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以数据驱动为核心的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机器学习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从数据中发现数据所承载语义（如概念）的内在模式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4272">
                <a:tc>
                  <a:txBody>
                    <a:bodyPr/>
                    <a:lstStyle/>
                    <a:p>
                      <a:pPr algn="ctr"/>
                      <a:endParaRPr lang="en-US" altLang="zh-CN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以行为主义为核心的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强化学习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根据环境所提供的奖罚反馈来学习所处状态可施加的最佳行动，在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探索（未知空间）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利用（已有经验）（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exploration vs. exploitation</a:t>
                      </a:r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之间寻找平衡，完成某个序列化任务，具备自我学习能力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9994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以博弈对抗为核心的群体智能（两人及以上）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从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数据拟合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优化解的求取向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均衡解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的求取迈进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3636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F0D9F90-B1B2-4AF7-9B5C-6766BEFCF862}"/>
              </a:ext>
            </a:extLst>
          </p:cNvPr>
          <p:cNvSpPr/>
          <p:nvPr/>
        </p:nvSpPr>
        <p:spPr>
          <a:xfrm>
            <a:off x="375835" y="1084622"/>
            <a:ext cx="8848617" cy="676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350" dirty="0"/>
              <a:t>从数据出发学习映射函数、而不是直接给出数学模型（如刻画物理世界的偏微分模型）：傅立叶神经算子（</a:t>
            </a:r>
            <a:r>
              <a:rPr lang="en-US" altLang="zh-CN" sz="1350" dirty="0"/>
              <a:t>FNO</a:t>
            </a:r>
            <a:r>
              <a:rPr lang="zh-CN" altLang="en-US" sz="1350" dirty="0"/>
              <a:t>） 、深度算子网络（DeepONet）等，建立了从函数到函数的映射过程（神经算子）</a:t>
            </a:r>
          </a:p>
        </p:txBody>
      </p:sp>
      <p:pic>
        <p:nvPicPr>
          <p:cNvPr id="2052" name="Picture 4" descr="https://pic4.zhimg.com/80/v2-7e412f0973c090e198082c72dcc66197_1440w.jpg">
            <a:extLst>
              <a:ext uri="{FF2B5EF4-FFF2-40B4-BE49-F238E27FC236}">
                <a16:creationId xmlns:a16="http://schemas.microsoft.com/office/drawing/2014/main" id="{41F35180-5171-408D-AF3A-002ABA41F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484" y="1805190"/>
            <a:ext cx="2352390" cy="238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7A4FAA68-DA45-41AB-8994-AC0E5DD44759}"/>
              </a:ext>
            </a:extLst>
          </p:cNvPr>
          <p:cNvSpPr/>
          <p:nvPr/>
        </p:nvSpPr>
        <p:spPr>
          <a:xfrm>
            <a:off x="913415" y="769481"/>
            <a:ext cx="2931252" cy="369332"/>
          </a:xfrm>
          <a:prstGeom prst="rect">
            <a:avLst/>
          </a:prstGeom>
          <a:solidFill>
            <a:srgbClr val="FFC000">
              <a:alpha val="56000"/>
            </a:srgbClr>
          </a:solidFill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for Scientific Computing</a:t>
            </a:r>
            <a:endParaRPr lang="zh-CN" altLang="en-US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88B30EB-ABC4-4571-9CC6-E58F75E90719}"/>
              </a:ext>
            </a:extLst>
          </p:cNvPr>
          <p:cNvSpPr/>
          <p:nvPr/>
        </p:nvSpPr>
        <p:spPr>
          <a:xfrm>
            <a:off x="5114753" y="769481"/>
            <a:ext cx="2918491" cy="369332"/>
          </a:xfrm>
          <a:prstGeom prst="rect">
            <a:avLst/>
          </a:prstGeom>
          <a:solidFill>
            <a:srgbClr val="FFC000">
              <a:alpha val="56000"/>
            </a:srgbClr>
          </a:solidFill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Scientific Computing for AI</a:t>
            </a:r>
            <a:endParaRPr lang="zh-CN" altLang="en-US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箭头: 左 13">
            <a:extLst>
              <a:ext uri="{FF2B5EF4-FFF2-40B4-BE49-F238E27FC236}">
                <a16:creationId xmlns:a16="http://schemas.microsoft.com/office/drawing/2014/main" id="{EA39F03C-E5EA-4090-B60D-FB7CF18FAC8B}"/>
              </a:ext>
            </a:extLst>
          </p:cNvPr>
          <p:cNvSpPr/>
          <p:nvPr/>
        </p:nvSpPr>
        <p:spPr>
          <a:xfrm>
            <a:off x="4017428" y="788575"/>
            <a:ext cx="799489" cy="3080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2054" name="Picture 6" descr="http://n.sinaimg.cn/sinakd2021425s/586/w1080h1106/20210425/e949-kphwumq7912081.png">
            <a:extLst>
              <a:ext uri="{FF2B5EF4-FFF2-40B4-BE49-F238E27FC236}">
                <a16:creationId xmlns:a16="http://schemas.microsoft.com/office/drawing/2014/main" id="{4C25923D-0B00-48AE-ADAF-7C00F8DA7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565" y="1864351"/>
            <a:ext cx="2300018" cy="235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CBEE0528-6642-4FD0-94E8-69DF9ACCE5C7}"/>
              </a:ext>
            </a:extLst>
          </p:cNvPr>
          <p:cNvSpPr/>
          <p:nvPr/>
        </p:nvSpPr>
        <p:spPr>
          <a:xfrm>
            <a:off x="1512484" y="4346656"/>
            <a:ext cx="706551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350" dirty="0">
                <a:solidFill>
                  <a:srgbClr val="121212"/>
                </a:solidFill>
              </a:rPr>
              <a:t>建立精确刻画交通、湍流和疾病传播等复杂系统的动力学偏微分方程异常困难。但是，在大量数据可供学习情况下，可通过神经算子来学习这个方程（映射）。</a:t>
            </a:r>
            <a:endParaRPr lang="zh-CN" altLang="en-US" sz="1350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C73AB49B-D0C9-4793-8C88-E4DE61093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72"/>
            <a:ext cx="9144000" cy="613172"/>
          </a:xfrm>
        </p:spPr>
        <p:txBody>
          <a:bodyPr>
            <a:noAutofit/>
          </a:bodyPr>
          <a:lstStyle/>
          <a:p>
            <a:r>
              <a:rPr lang="zh-CN" altLang="en-US" sz="15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面向科学计算的大数据智能机器学习：科学计算促进人工智能</a:t>
            </a:r>
          </a:p>
        </p:txBody>
      </p:sp>
    </p:spTree>
    <p:extLst>
      <p:ext uri="{BB962C8B-B14F-4D97-AF65-F5344CB8AC3E}">
        <p14:creationId xmlns:p14="http://schemas.microsoft.com/office/powerpoint/2010/main" val="186219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383"/>
    </mc:Choice>
    <mc:Fallback xmlns="">
      <p:transition spd="slow" advTm="173383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1"/>
          <p:cNvSpPr txBox="1"/>
          <p:nvPr/>
        </p:nvSpPr>
        <p:spPr>
          <a:xfrm>
            <a:off x="2286000" y="-863203"/>
            <a:ext cx="6858000" cy="613172"/>
          </a:xfrm>
        </p:spPr>
        <p:txBody>
          <a:bodyPr/>
          <a:lstStyle>
            <a:lvl1pPr algn="ctr" defTabSz="1218565" rtl="0" eaLnBrk="1" latinLnBrk="0" hangingPunct="1">
              <a:spcBef>
                <a:spcPct val="0"/>
              </a:spcBef>
              <a:buNone/>
              <a:defRPr sz="586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b="1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zh-CN" altLang="en-US" sz="1800" b="1" dirty="0">
              <a:latin typeface="+mn-lt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5" name="标题 1"/>
          <p:cNvSpPr txBox="1"/>
          <p:nvPr/>
        </p:nvSpPr>
        <p:spPr>
          <a:xfrm>
            <a:off x="0" y="0"/>
            <a:ext cx="0" cy="0"/>
          </a:xfrm>
        </p:spPr>
        <p:txBody>
          <a:bodyPr/>
          <a:lstStyle>
            <a:lvl1pPr algn="ctr" defTabSz="1218565" rtl="0" eaLnBrk="1" latinLnBrk="0" hangingPunct="1">
              <a:spcBef>
                <a:spcPct val="0"/>
              </a:spcBef>
              <a:buNone/>
              <a:defRPr sz="586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b="1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zh-CN" altLang="en-US" sz="1800" b="1" dirty="0">
              <a:latin typeface="+mn-lt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6" name="标题 5"/>
          <p:cNvSpPr txBox="1"/>
          <p:nvPr/>
        </p:nvSpPr>
        <p:spPr>
          <a:xfrm>
            <a:off x="1317873" y="122536"/>
            <a:ext cx="6274012" cy="493295"/>
          </a:xfrm>
        </p:spPr>
        <p:txBody>
          <a:bodyPr/>
          <a:lstStyle>
            <a:lvl1pPr algn="ctr" defTabSz="1218565" rtl="0" eaLnBrk="1" latinLnBrk="0" hangingPunct="1">
              <a:spcBef>
                <a:spcPct val="0"/>
              </a:spcBef>
              <a:buNone/>
              <a:defRPr sz="586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b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zh-CN" altLang="en-US" sz="1800" b="1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8" name="标题 2"/>
          <p:cNvSpPr txBox="1"/>
          <p:nvPr/>
        </p:nvSpPr>
        <p:spPr>
          <a:xfrm>
            <a:off x="114300" y="114300"/>
            <a:ext cx="0" cy="0"/>
          </a:xfrm>
        </p:spPr>
        <p:txBody>
          <a:bodyPr/>
          <a:lstStyle>
            <a:lvl1pPr algn="ctr" defTabSz="1218565" rtl="0" eaLnBrk="1" latinLnBrk="0" hangingPunct="1">
              <a:spcBef>
                <a:spcPct val="0"/>
              </a:spcBef>
              <a:buNone/>
              <a:defRPr sz="586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399" dirty="0"/>
              <a:t> </a:t>
            </a:r>
            <a:endParaRPr lang="zh-CN" altLang="en-US" sz="4399" dirty="0"/>
          </a:p>
        </p:txBody>
      </p:sp>
      <p:sp>
        <p:nvSpPr>
          <p:cNvPr id="30" name="圆角矩形 44">
            <a:extLst>
              <a:ext uri="{FF2B5EF4-FFF2-40B4-BE49-F238E27FC236}">
                <a16:creationId xmlns:a16="http://schemas.microsoft.com/office/drawing/2014/main" id="{AC7C9DD8-EA29-4412-BFEE-E3E49D4DD39D}"/>
              </a:ext>
            </a:extLst>
          </p:cNvPr>
          <p:cNvSpPr/>
          <p:nvPr/>
        </p:nvSpPr>
        <p:spPr bwMode="auto">
          <a:xfrm>
            <a:off x="2943652" y="3666403"/>
            <a:ext cx="1512860" cy="495515"/>
          </a:xfrm>
          <a:prstGeom prst="roundRect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w="190500"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tIns="0" bIns="0"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1500" b="1" dirty="0">
                <a:gradFill flip="none" rotWithShape="1">
                  <a:gsLst>
                    <a:gs pos="0">
                      <a:schemeClr val="tx1">
                        <a:shade val="30000"/>
                        <a:satMod val="115000"/>
                      </a:schemeClr>
                    </a:gs>
                    <a:gs pos="50000">
                      <a:schemeClr val="tx1">
                        <a:shade val="67500"/>
                        <a:satMod val="115000"/>
                      </a:schemeClr>
                    </a:gs>
                    <a:gs pos="100000">
                      <a:schemeClr val="tx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高效建模</a:t>
            </a:r>
            <a:endParaRPr lang="en-US" altLang="zh-CN" sz="1500" b="1" dirty="0">
              <a:gradFill flip="none" rotWithShape="1">
                <a:gsLst>
                  <a:gs pos="0">
                    <a:schemeClr val="tx1">
                      <a:shade val="30000"/>
                      <a:satMod val="115000"/>
                    </a:schemeClr>
                  </a:gs>
                  <a:gs pos="50000">
                    <a:schemeClr val="tx1">
                      <a:shade val="67500"/>
                      <a:satMod val="115000"/>
                    </a:schemeClr>
                  </a:gs>
                  <a:gs pos="100000">
                    <a:schemeClr val="tx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1500" b="1" dirty="0">
                <a:gradFill flip="none" rotWithShape="1">
                  <a:gsLst>
                    <a:gs pos="0">
                      <a:schemeClr val="tx1">
                        <a:shade val="30000"/>
                        <a:satMod val="115000"/>
                      </a:schemeClr>
                    </a:gs>
                    <a:gs pos="50000">
                      <a:schemeClr val="tx1">
                        <a:shade val="67500"/>
                        <a:satMod val="115000"/>
                      </a:schemeClr>
                    </a:gs>
                    <a:gs pos="100000">
                      <a:schemeClr val="tx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机制</a:t>
            </a:r>
            <a:endParaRPr lang="en-US" altLang="zh-CN" sz="1500" b="1" dirty="0">
              <a:gradFill flip="none" rotWithShape="1">
                <a:gsLst>
                  <a:gs pos="0">
                    <a:schemeClr val="tx1">
                      <a:shade val="30000"/>
                      <a:satMod val="115000"/>
                    </a:schemeClr>
                  </a:gs>
                  <a:gs pos="50000">
                    <a:schemeClr val="tx1">
                      <a:shade val="67500"/>
                      <a:satMod val="115000"/>
                    </a:schemeClr>
                  </a:gs>
                  <a:gs pos="100000">
                    <a:schemeClr val="tx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4360C2C-E1C9-49EB-BE13-33D4D01C7152}"/>
              </a:ext>
            </a:extLst>
          </p:cNvPr>
          <p:cNvSpPr/>
          <p:nvPr/>
        </p:nvSpPr>
        <p:spPr>
          <a:xfrm flipH="1">
            <a:off x="1832728" y="4287155"/>
            <a:ext cx="5719874" cy="52498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algn="ctr">
              <a:defRPr/>
            </a:pPr>
            <a:r>
              <a:rPr lang="zh-CN" altLang="en-US" b="1" dirty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面向科学计算的机器学习系统平台</a:t>
            </a:r>
            <a:endParaRPr lang="en-US" altLang="zh-CN" b="1" dirty="0"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42" name="圆角矩形 44">
            <a:extLst>
              <a:ext uri="{FF2B5EF4-FFF2-40B4-BE49-F238E27FC236}">
                <a16:creationId xmlns:a16="http://schemas.microsoft.com/office/drawing/2014/main" id="{5110ACB7-B730-4163-BA27-56F95EF48D68}"/>
              </a:ext>
            </a:extLst>
          </p:cNvPr>
          <p:cNvSpPr/>
          <p:nvPr/>
        </p:nvSpPr>
        <p:spPr bwMode="auto">
          <a:xfrm>
            <a:off x="4862284" y="3661538"/>
            <a:ext cx="1512860" cy="500274"/>
          </a:xfrm>
          <a:prstGeom prst="roundRect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w="190500"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tIns="0" bIns="0"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1500" b="1" dirty="0">
                <a:gradFill flip="none" rotWithShape="1">
                  <a:gsLst>
                    <a:gs pos="0">
                      <a:schemeClr val="tx1">
                        <a:shade val="30000"/>
                        <a:satMod val="115000"/>
                      </a:schemeClr>
                    </a:gs>
                    <a:gs pos="50000">
                      <a:schemeClr val="tx1">
                        <a:shade val="67500"/>
                        <a:satMod val="115000"/>
                      </a:schemeClr>
                    </a:gs>
                    <a:gs pos="100000">
                      <a:schemeClr val="tx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高效优化</a:t>
            </a:r>
            <a:endParaRPr lang="en-US" altLang="zh-CN" sz="1500" b="1" dirty="0">
              <a:gradFill flip="none" rotWithShape="1">
                <a:gsLst>
                  <a:gs pos="0">
                    <a:schemeClr val="tx1">
                      <a:shade val="30000"/>
                      <a:satMod val="115000"/>
                    </a:schemeClr>
                  </a:gs>
                  <a:gs pos="50000">
                    <a:schemeClr val="tx1">
                      <a:shade val="67500"/>
                      <a:satMod val="115000"/>
                    </a:schemeClr>
                  </a:gs>
                  <a:gs pos="100000">
                    <a:schemeClr val="tx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1500" b="1" dirty="0">
                <a:gradFill flip="none" rotWithShape="1">
                  <a:gsLst>
                    <a:gs pos="0">
                      <a:schemeClr val="tx1">
                        <a:shade val="30000"/>
                        <a:satMod val="115000"/>
                      </a:schemeClr>
                    </a:gs>
                    <a:gs pos="50000">
                      <a:schemeClr val="tx1">
                        <a:shade val="67500"/>
                        <a:satMod val="115000"/>
                      </a:schemeClr>
                    </a:gs>
                    <a:gs pos="100000">
                      <a:schemeClr val="tx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方法</a:t>
            </a:r>
            <a:endParaRPr lang="en-US" altLang="zh-CN" sz="1500" b="1" dirty="0">
              <a:gradFill flip="none" rotWithShape="1">
                <a:gsLst>
                  <a:gs pos="0">
                    <a:schemeClr val="tx1">
                      <a:shade val="30000"/>
                      <a:satMod val="115000"/>
                    </a:schemeClr>
                  </a:gs>
                  <a:gs pos="50000">
                    <a:schemeClr val="tx1">
                      <a:shade val="67500"/>
                      <a:satMod val="115000"/>
                    </a:schemeClr>
                  </a:gs>
                  <a:gs pos="100000">
                    <a:schemeClr val="tx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3" name="加号 2">
            <a:extLst>
              <a:ext uri="{FF2B5EF4-FFF2-40B4-BE49-F238E27FC236}">
                <a16:creationId xmlns:a16="http://schemas.microsoft.com/office/drawing/2014/main" id="{32F4C3DE-BD32-4263-B51C-FF8EB0CE75A5}"/>
              </a:ext>
            </a:extLst>
          </p:cNvPr>
          <p:cNvSpPr/>
          <p:nvPr/>
        </p:nvSpPr>
        <p:spPr>
          <a:xfrm>
            <a:off x="4528832" y="3832675"/>
            <a:ext cx="227247" cy="21913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A037702F-6CD9-4661-BCCB-9852A1218A11}"/>
              </a:ext>
            </a:extLst>
          </p:cNvPr>
          <p:cNvGrpSpPr/>
          <p:nvPr/>
        </p:nvGrpSpPr>
        <p:grpSpPr>
          <a:xfrm>
            <a:off x="1601081" y="823819"/>
            <a:ext cx="6867054" cy="2540786"/>
            <a:chOff x="754546" y="1063459"/>
            <a:chExt cx="9156072" cy="3387715"/>
          </a:xfrm>
        </p:grpSpPr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E56AC62D-E791-48B9-9D1B-DF92677E4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800" y="1415010"/>
              <a:ext cx="8843818" cy="2013990"/>
            </a:xfrm>
            <a:prstGeom prst="rect">
              <a:avLst/>
            </a:prstGeom>
          </p:spPr>
        </p:pic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4D9A49B5-0E58-4915-9D76-DF6D8EC137DB}"/>
                </a:ext>
              </a:extLst>
            </p:cNvPr>
            <p:cNvSpPr/>
            <p:nvPr/>
          </p:nvSpPr>
          <p:spPr>
            <a:xfrm>
              <a:off x="1163782" y="1547091"/>
              <a:ext cx="591127" cy="494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877D7876-D343-4B9A-8D4F-00D1E53D3940}"/>
                </a:ext>
              </a:extLst>
            </p:cNvPr>
            <p:cNvCxnSpPr/>
            <p:nvPr/>
          </p:nvCxnSpPr>
          <p:spPr>
            <a:xfrm>
              <a:off x="1798983" y="1595230"/>
              <a:ext cx="944217" cy="3876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84C44B6C-E67A-4CA8-AAE3-DAC85EB51B2E}"/>
                </a:ext>
              </a:extLst>
            </p:cNvPr>
            <p:cNvSpPr/>
            <p:nvPr/>
          </p:nvSpPr>
          <p:spPr>
            <a:xfrm>
              <a:off x="987287" y="1177759"/>
              <a:ext cx="1400384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350" dirty="0">
                  <a:latin typeface="黑体" panose="02010609060101010101" pitchFamily="49" charset="-122"/>
                  <a:ea typeface="黑体" panose="02010609060101010101" pitchFamily="49" charset="-122"/>
                </a:rPr>
                <a:t>傅里叶变换</a:t>
              </a: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42BEFECF-DC41-4A2D-819A-2899D667B023}"/>
                </a:ext>
              </a:extLst>
            </p:cNvPr>
            <p:cNvSpPr/>
            <p:nvPr/>
          </p:nvSpPr>
          <p:spPr>
            <a:xfrm>
              <a:off x="4110125" y="1129500"/>
              <a:ext cx="1862048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350" dirty="0">
                  <a:latin typeface="黑体" panose="02010609060101010101" pitchFamily="49" charset="-122"/>
                  <a:ea typeface="黑体" panose="02010609060101010101" pitchFamily="49" charset="-122"/>
                </a:rPr>
                <a:t>线性高频滤波器</a:t>
              </a:r>
            </a:p>
          </p:txBody>
        </p: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33B9D409-6C0B-4C76-A5ED-92FFEE3C5841}"/>
                </a:ext>
              </a:extLst>
            </p:cNvPr>
            <p:cNvCxnSpPr>
              <a:cxnSpLocks/>
            </p:cNvCxnSpPr>
            <p:nvPr/>
          </p:nvCxnSpPr>
          <p:spPr>
            <a:xfrm>
              <a:off x="4749248" y="1456083"/>
              <a:ext cx="0" cy="3525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6DD7FD6C-3085-48FC-A241-7F3E1652EA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85650" y="1408064"/>
              <a:ext cx="586732" cy="522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D708400A-C9AF-4919-A2A1-B5EE6CACDD27}"/>
                </a:ext>
              </a:extLst>
            </p:cNvPr>
            <p:cNvSpPr/>
            <p:nvPr/>
          </p:nvSpPr>
          <p:spPr>
            <a:xfrm>
              <a:off x="6566130" y="1063459"/>
              <a:ext cx="1631216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350" dirty="0">
                  <a:latin typeface="黑体" panose="02010609060101010101" pitchFamily="49" charset="-122"/>
                  <a:ea typeface="黑体" panose="02010609060101010101" pitchFamily="49" charset="-122"/>
                </a:rPr>
                <a:t>傅里叶逆变换</a:t>
              </a:r>
            </a:p>
          </p:txBody>
        </p: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B23120AC-91E8-45CB-8C1E-74941618E7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9248" y="3363108"/>
              <a:ext cx="0" cy="2746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C93BA766-6BD8-4192-B829-7C9EB542AAB8}"/>
                </a:ext>
              </a:extLst>
            </p:cNvPr>
            <p:cNvSpPr/>
            <p:nvPr/>
          </p:nvSpPr>
          <p:spPr>
            <a:xfrm>
              <a:off x="3807515" y="3637722"/>
              <a:ext cx="2046630" cy="760344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35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傅里叶神经算子</a:t>
              </a:r>
              <a:endParaRPr lang="en-US" altLang="zh-CN" sz="135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sz="135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映射矩阵</a:t>
              </a:r>
            </a:p>
          </p:txBody>
        </p: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25A2E625-DF07-4310-837C-2AC9BAC039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5365" y="2904252"/>
              <a:ext cx="0" cy="524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3AFEAA36-42F4-4866-A239-636EB33DFB87}"/>
                </a:ext>
              </a:extLst>
            </p:cNvPr>
            <p:cNvSpPr/>
            <p:nvPr/>
          </p:nvSpPr>
          <p:spPr>
            <a:xfrm>
              <a:off x="754546" y="3477139"/>
              <a:ext cx="2181637" cy="97403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35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科学计算数据</a:t>
              </a:r>
              <a:endParaRPr lang="en-US" altLang="zh-CN" sz="135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sz="135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（湍流、化合物、时序数据等）</a:t>
              </a: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2D84AABE-0431-46F7-9AFB-5E806BAFBE6B}"/>
              </a:ext>
            </a:extLst>
          </p:cNvPr>
          <p:cNvSpPr/>
          <p:nvPr/>
        </p:nvSpPr>
        <p:spPr>
          <a:xfrm>
            <a:off x="1391787" y="851179"/>
            <a:ext cx="7142060" cy="2632580"/>
          </a:xfrm>
          <a:prstGeom prst="rect">
            <a:avLst/>
          </a:prstGeom>
          <a:solidFill>
            <a:schemeClr val="tx2">
              <a:lumMod val="20000"/>
              <a:lumOff val="80000"/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29B1330-427D-4A7C-A3FA-C2D3A45D7F57}"/>
              </a:ext>
            </a:extLst>
          </p:cNvPr>
          <p:cNvSpPr/>
          <p:nvPr/>
        </p:nvSpPr>
        <p:spPr>
          <a:xfrm>
            <a:off x="748129" y="591466"/>
            <a:ext cx="346106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500" b="1" dirty="0"/>
              <a:t>数据驱动学习所得神经算子集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87FE4C9-91E0-44FD-ABDE-A0946BCE40FD}"/>
              </a:ext>
            </a:extLst>
          </p:cNvPr>
          <p:cNvSpPr/>
          <p:nvPr/>
        </p:nvSpPr>
        <p:spPr>
          <a:xfrm>
            <a:off x="2686240" y="178685"/>
            <a:ext cx="5231633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35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面向科学计算的大数据智能机器学习：科学计算促进人工智能</a:t>
            </a:r>
            <a:endParaRPr lang="zh-CN" altLang="en-US" sz="1350" dirty="0"/>
          </a:p>
        </p:txBody>
      </p:sp>
    </p:spTree>
    <p:extLst>
      <p:ext uri="{BB962C8B-B14F-4D97-AF65-F5344CB8AC3E}">
        <p14:creationId xmlns:p14="http://schemas.microsoft.com/office/powerpoint/2010/main" val="46731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3840"/>
    </mc:Choice>
    <mc:Fallback xmlns="">
      <p:transition spd="slow" advClick="0" advTm="7384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143001" y="-13849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350"/>
          </a:p>
        </p:txBody>
      </p:sp>
      <p:sp>
        <p:nvSpPr>
          <p:cNvPr id="19" name="标题 1"/>
          <p:cNvSpPr txBox="1">
            <a:spLocks/>
          </p:cNvSpPr>
          <p:nvPr/>
        </p:nvSpPr>
        <p:spPr>
          <a:xfrm>
            <a:off x="1281549" y="256098"/>
            <a:ext cx="6858000" cy="39204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5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面向科学计算的机器学习：</a:t>
            </a:r>
            <a:r>
              <a:rPr lang="zh-CN" altLang="en-US" sz="1500" b="1" dirty="0">
                <a:solidFill>
                  <a:srgbClr val="0070C0"/>
                </a:solidFill>
                <a:latin typeface="+mn-lt"/>
                <a:ea typeface="微软雅黑" panose="020B0503020204020204" pitchFamily="34" charset="-122"/>
                <a:cs typeface="+mn-cs"/>
              </a:rPr>
              <a:t>多步化学逆合成（</a:t>
            </a:r>
            <a:r>
              <a:rPr lang="en-US" altLang="zh-CN" sz="1500" b="1" dirty="0">
                <a:solidFill>
                  <a:srgbClr val="0070C0"/>
                </a:solidFill>
                <a:latin typeface="+mn-lt"/>
                <a:ea typeface="微软雅黑" panose="020B0503020204020204" pitchFamily="34" charset="-122"/>
                <a:cs typeface="+mn-cs"/>
              </a:rPr>
              <a:t> retrosynthesis</a:t>
            </a:r>
            <a:r>
              <a:rPr lang="zh-CN" altLang="en-US" sz="1500" b="1" dirty="0">
                <a:solidFill>
                  <a:srgbClr val="0070C0"/>
                </a:solidFill>
                <a:latin typeface="+mn-lt"/>
                <a:ea typeface="微软雅黑" panose="020B0503020204020204" pitchFamily="34" charset="-122"/>
                <a:cs typeface="+mn-cs"/>
              </a:rPr>
              <a:t>）</a:t>
            </a:r>
          </a:p>
        </p:txBody>
      </p:sp>
      <p:pic>
        <p:nvPicPr>
          <p:cNvPr id="16" name="Picture 4" descr="https://pic1.zhimg.com/80/v2-8b40bcab11de962935acae7bf9c29d38_1440w.jpg">
            <a:extLst>
              <a:ext uri="{FF2B5EF4-FFF2-40B4-BE49-F238E27FC236}">
                <a16:creationId xmlns:a16="http://schemas.microsoft.com/office/drawing/2014/main" id="{9204D376-B528-4698-845A-CD45DDB0C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489" y="883228"/>
            <a:ext cx="5438536" cy="288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E09C5DF-AAC4-42E8-973B-D327DFFCB7FC}"/>
              </a:ext>
            </a:extLst>
          </p:cNvPr>
          <p:cNvSpPr/>
          <p:nvPr/>
        </p:nvSpPr>
        <p:spPr>
          <a:xfrm>
            <a:off x="893620" y="4176493"/>
            <a:ext cx="1156853" cy="4433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b="1" dirty="0">
                <a:solidFill>
                  <a:schemeClr val="tx1"/>
                </a:solidFill>
              </a:rPr>
              <a:t>单步逆溯源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FAFF467E-2526-448F-BBEE-69AB93779E2F}"/>
              </a:ext>
            </a:extLst>
          </p:cNvPr>
          <p:cNvSpPr/>
          <p:nvPr/>
        </p:nvSpPr>
        <p:spPr>
          <a:xfrm>
            <a:off x="2187527" y="4204735"/>
            <a:ext cx="608428" cy="386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1928358-EC83-4974-BD92-A6ADB51E72EB}"/>
              </a:ext>
            </a:extLst>
          </p:cNvPr>
          <p:cNvSpPr/>
          <p:nvPr/>
        </p:nvSpPr>
        <p:spPr>
          <a:xfrm>
            <a:off x="2973880" y="4176493"/>
            <a:ext cx="1156853" cy="4433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b="1" dirty="0">
                <a:solidFill>
                  <a:schemeClr val="tx1"/>
                </a:solidFill>
              </a:rPr>
              <a:t>多步逆溯源</a:t>
            </a: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C2163ABB-CF32-4ED2-B623-969DA287509E}"/>
              </a:ext>
            </a:extLst>
          </p:cNvPr>
          <p:cNvSpPr/>
          <p:nvPr/>
        </p:nvSpPr>
        <p:spPr>
          <a:xfrm>
            <a:off x="4267786" y="4260273"/>
            <a:ext cx="608428" cy="386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11678ED-8D00-4158-95DC-B1268BD58525}"/>
              </a:ext>
            </a:extLst>
          </p:cNvPr>
          <p:cNvSpPr/>
          <p:nvPr/>
        </p:nvSpPr>
        <p:spPr>
          <a:xfrm>
            <a:off x="4987317" y="4095016"/>
            <a:ext cx="1156853" cy="6062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b="1" dirty="0">
                <a:solidFill>
                  <a:schemeClr val="tx1"/>
                </a:solidFill>
              </a:rPr>
              <a:t>反应条件</a:t>
            </a:r>
            <a:endParaRPr lang="en-US" altLang="zh-CN" sz="135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1350" b="1" dirty="0">
                <a:solidFill>
                  <a:schemeClr val="tx1"/>
                </a:solidFill>
              </a:rPr>
              <a:t>预测</a:t>
            </a:r>
            <a:endParaRPr lang="en-US" altLang="zh-CN" sz="1350" b="1" dirty="0">
              <a:solidFill>
                <a:schemeClr val="tx1"/>
              </a:solidFill>
            </a:endParaRPr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9B8869DA-039A-4960-9EAC-1DEDA8DB2B92}"/>
              </a:ext>
            </a:extLst>
          </p:cNvPr>
          <p:cNvSpPr/>
          <p:nvPr/>
        </p:nvSpPr>
        <p:spPr>
          <a:xfrm>
            <a:off x="6281223" y="4243966"/>
            <a:ext cx="608428" cy="386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7471F9D-857E-45B7-85D6-51145169B1A3}"/>
              </a:ext>
            </a:extLst>
          </p:cNvPr>
          <p:cNvSpPr/>
          <p:nvPr/>
        </p:nvSpPr>
        <p:spPr>
          <a:xfrm>
            <a:off x="7000754" y="4078710"/>
            <a:ext cx="1156853" cy="6062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b="1" dirty="0">
                <a:solidFill>
                  <a:schemeClr val="tx1"/>
                </a:solidFill>
              </a:rPr>
              <a:t>反应结果</a:t>
            </a:r>
            <a:endParaRPr lang="en-US" altLang="zh-CN" sz="135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1350" b="1" dirty="0">
                <a:solidFill>
                  <a:schemeClr val="tx1"/>
                </a:solidFill>
              </a:rPr>
              <a:t>预测</a:t>
            </a:r>
            <a:endParaRPr lang="en-US" altLang="zh-CN" sz="1350" b="1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7620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143001" y="-13849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350"/>
          </a:p>
        </p:txBody>
      </p:sp>
      <p:sp>
        <p:nvSpPr>
          <p:cNvPr id="21" name="Rectangle 19"/>
          <p:cNvSpPr/>
          <p:nvPr/>
        </p:nvSpPr>
        <p:spPr>
          <a:xfrm>
            <a:off x="1221871" y="3891208"/>
            <a:ext cx="6700259" cy="814068"/>
          </a:xfrm>
          <a:prstGeom prst="rect">
            <a:avLst/>
          </a:prstGeom>
          <a:solidFill>
            <a:schemeClr val="bg1"/>
          </a:solidFill>
          <a:ln>
            <a:solidFill>
              <a:srgbClr val="82363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14313" indent="-214313" algn="just">
              <a:buFont typeface="Wingdings" panose="05000000000000000000" pitchFamily="2" charset="2"/>
              <a:buChar char="l"/>
            </a:pPr>
            <a:r>
              <a:rPr lang="en" altLang="zh-CN" sz="1050" dirty="0">
                <a:solidFill>
                  <a:srgbClr val="222222"/>
                </a:solidFill>
              </a:rPr>
              <a:t>Segler, Marwin HS, Mike Preuss, and Mark P. Waller, Planning chemical syntheses with deep neural networks and symbolic AI, </a:t>
            </a:r>
            <a:r>
              <a:rPr lang="en" altLang="zh-CN" sz="1050" i="1" dirty="0">
                <a:solidFill>
                  <a:srgbClr val="222222"/>
                </a:solidFill>
              </a:rPr>
              <a:t>Nature</a:t>
            </a:r>
            <a:r>
              <a:rPr lang="en" altLang="zh-CN" sz="1050" dirty="0">
                <a:solidFill>
                  <a:srgbClr val="222222"/>
                </a:solidFill>
              </a:rPr>
              <a:t> 555.7698 (2018): 604-610</a:t>
            </a:r>
          </a:p>
          <a:p>
            <a:pPr marL="557213" lvl="1" indent="-214313" algn="just">
              <a:buFont typeface="Wingdings" panose="05000000000000000000" pitchFamily="2" charset="2"/>
              <a:buChar char="l"/>
            </a:pPr>
            <a:r>
              <a:rPr kumimoji="1" lang="zh-CN" altLang="en" sz="1050" dirty="0">
                <a:solidFill>
                  <a:srgbClr val="222222"/>
                </a:solidFill>
                <a:ea typeface="SimHei" panose="02010609060101010101" pitchFamily="49" charset="-122"/>
              </a:rPr>
              <a:t>模板法</a:t>
            </a:r>
            <a:r>
              <a:rPr kumimoji="1" lang="en-US" altLang="zh-CN" sz="1050" dirty="0">
                <a:solidFill>
                  <a:srgbClr val="222222"/>
                </a:solidFill>
                <a:ea typeface="SimHei" panose="02010609060101010101" pitchFamily="49" charset="-122"/>
              </a:rPr>
              <a:t>+</a:t>
            </a:r>
            <a:r>
              <a:rPr kumimoji="1" lang="zh-CN" altLang="en-US" sz="1050" dirty="0">
                <a:solidFill>
                  <a:srgbClr val="222222"/>
                </a:solidFill>
                <a:ea typeface="SimHei" panose="02010609060101010101" pitchFamily="49" charset="-122"/>
              </a:rPr>
              <a:t>蒙特卡洛树搜索</a:t>
            </a:r>
            <a:endParaRPr kumimoji="1" lang="en-US" altLang="zh-CN" sz="1050" dirty="0">
              <a:solidFill>
                <a:srgbClr val="222222"/>
              </a:solidFill>
              <a:ea typeface="SimHei" panose="02010609060101010101" pitchFamily="49" charset="-122"/>
            </a:endParaRPr>
          </a:p>
          <a:p>
            <a:pPr marL="557213" lvl="1" indent="-214313" algn="just">
              <a:buFont typeface="Wingdings" panose="05000000000000000000" pitchFamily="2" charset="2"/>
              <a:buChar char="l"/>
            </a:pPr>
            <a:r>
              <a:rPr kumimoji="1" lang="zh-CN" altLang="en-US" sz="1050" dirty="0">
                <a:solidFill>
                  <a:schemeClr val="tx1"/>
                </a:solidFill>
                <a:ea typeface="SimHei" panose="02010609060101010101" pitchFamily="49" charset="-122"/>
              </a:rPr>
              <a:t>在单步或两步预测有效且仅限于已知反应，多步预测过于复杂尚无法直接应用于工业生产</a:t>
            </a:r>
            <a:endParaRPr kumimoji="1" lang="en-US" altLang="zh-CN" sz="1050" dirty="0">
              <a:solidFill>
                <a:schemeClr val="tx1"/>
              </a:solidFill>
              <a:ea typeface="SimHei" panose="02010609060101010101" pitchFamily="49" charset="-122"/>
            </a:endParaRPr>
          </a:p>
        </p:txBody>
      </p:sp>
      <p:sp>
        <p:nvSpPr>
          <p:cNvPr id="19" name="标题 1"/>
          <p:cNvSpPr txBox="1">
            <a:spLocks/>
          </p:cNvSpPr>
          <p:nvPr/>
        </p:nvSpPr>
        <p:spPr>
          <a:xfrm>
            <a:off x="1281549" y="256098"/>
            <a:ext cx="6858000" cy="39204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5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面向科学计算的机器学习：</a:t>
            </a:r>
            <a:r>
              <a:rPr lang="zh-CN" altLang="en-US" sz="1500" b="1" dirty="0">
                <a:solidFill>
                  <a:srgbClr val="0070C0"/>
                </a:solidFill>
                <a:latin typeface="+mn-lt"/>
                <a:ea typeface="微软雅黑" panose="020B0503020204020204" pitchFamily="34" charset="-122"/>
                <a:cs typeface="+mn-cs"/>
              </a:rPr>
              <a:t>多步化学逆合成（</a:t>
            </a:r>
            <a:r>
              <a:rPr lang="en-US" altLang="zh-CN" sz="1500" b="1" dirty="0">
                <a:solidFill>
                  <a:srgbClr val="0070C0"/>
                </a:solidFill>
                <a:latin typeface="+mn-lt"/>
                <a:ea typeface="微软雅黑" panose="020B0503020204020204" pitchFamily="34" charset="-122"/>
                <a:cs typeface="+mn-cs"/>
              </a:rPr>
              <a:t> retrosynthesis</a:t>
            </a:r>
            <a:r>
              <a:rPr lang="zh-CN" altLang="en-US" sz="1500" b="1" dirty="0">
                <a:solidFill>
                  <a:srgbClr val="0070C0"/>
                </a:solidFill>
                <a:latin typeface="+mn-lt"/>
                <a:ea typeface="微软雅黑" panose="020B0503020204020204" pitchFamily="34" charset="-122"/>
                <a:cs typeface="+mn-cs"/>
              </a:rPr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1EE85B6-38C5-984E-8CB0-E926E269CCF9}"/>
              </a:ext>
            </a:extLst>
          </p:cNvPr>
          <p:cNvSpPr txBox="1"/>
          <p:nvPr/>
        </p:nvSpPr>
        <p:spPr>
          <a:xfrm>
            <a:off x="954912" y="840507"/>
            <a:ext cx="2257063" cy="1592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sz="135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单步逆合成预测</a:t>
            </a:r>
            <a:endParaRPr kumimoji="1" lang="en-US" altLang="zh-CN" sz="135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214313" indent="-214313">
              <a:buFont typeface="Wingdings" pitchFamily="2" charset="2"/>
              <a:buChar char="p"/>
            </a:pPr>
            <a:r>
              <a:rPr kumimoji="1" lang="zh-CN" altLang="en-US" sz="1200" dirty="0"/>
              <a:t>模板法</a:t>
            </a:r>
            <a:endParaRPr kumimoji="1" lang="en-US" altLang="zh-CN" sz="1200" dirty="0"/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kumimoji="1" lang="zh-CN" altLang="en-US" sz="1200" dirty="0"/>
              <a:t>模板数量庞大且提取困难，结果较为准确</a:t>
            </a:r>
            <a:endParaRPr kumimoji="1" lang="en-US" altLang="zh-CN" sz="1200" dirty="0"/>
          </a:p>
          <a:p>
            <a:pPr marL="214313" indent="-214313">
              <a:buFont typeface="Wingdings" pitchFamily="2" charset="2"/>
              <a:buChar char="p"/>
            </a:pPr>
            <a:r>
              <a:rPr kumimoji="1" lang="zh-CN" altLang="en-US" sz="1200" dirty="0"/>
              <a:t>非模板法</a:t>
            </a:r>
            <a:endParaRPr kumimoji="1" lang="en-US" altLang="zh-CN" sz="1200" dirty="0"/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kumimoji="1" lang="zh-CN" altLang="en-US" sz="1200" dirty="0"/>
              <a:t>泛化性能较好，结果可能不符合规则</a:t>
            </a:r>
            <a:endParaRPr kumimoji="1" lang="en-US" altLang="zh-CN" sz="12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kumimoji="1" lang="zh-CN" altLang="en-US" sz="1200" dirty="0"/>
              <a:t>通过</a:t>
            </a:r>
            <a:r>
              <a:rPr kumimoji="1" lang="en-US" altLang="zh-CN" sz="1200" dirty="0"/>
              <a:t>transformer</a:t>
            </a:r>
            <a:r>
              <a:rPr kumimoji="1" lang="zh-CN" altLang="en-US" sz="1200" dirty="0"/>
              <a:t>的序列学习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A25E256-D6F3-B34E-8D43-80D14441CF13}"/>
              </a:ext>
            </a:extLst>
          </p:cNvPr>
          <p:cNvSpPr txBox="1"/>
          <p:nvPr/>
        </p:nvSpPr>
        <p:spPr>
          <a:xfrm>
            <a:off x="5576109" y="840507"/>
            <a:ext cx="2257063" cy="1592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sz="135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多步逆合成搜索</a:t>
            </a:r>
            <a:endParaRPr kumimoji="1" lang="en-US" altLang="zh-CN" sz="135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214313" indent="-214313">
              <a:buFont typeface="Wingdings" pitchFamily="2" charset="2"/>
              <a:buChar char="p"/>
            </a:pPr>
            <a:r>
              <a:rPr kumimoji="1" lang="zh-CN" altLang="en-US" sz="1200" dirty="0"/>
              <a:t>蒙特卡洛树搜索</a:t>
            </a:r>
            <a:endParaRPr kumimoji="1" lang="en-US" altLang="zh-CN" sz="1200" dirty="0"/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kumimoji="1" lang="zh-CN" altLang="en-US" sz="1200" dirty="0"/>
              <a:t>将逆合成问题抽象为搜索问题</a:t>
            </a:r>
            <a:endParaRPr kumimoji="1" lang="en-US" altLang="zh-CN" sz="1200" dirty="0"/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kumimoji="1" lang="zh-CN" altLang="en-US" sz="1200" dirty="0"/>
              <a:t>搜索树层数少宽度大</a:t>
            </a:r>
            <a:endParaRPr kumimoji="1" lang="en-US" altLang="zh-CN" sz="1200" dirty="0"/>
          </a:p>
          <a:p>
            <a:pPr marL="214313" indent="-214313">
              <a:buFont typeface="Wingdings" pitchFamily="2" charset="2"/>
              <a:buChar char="p"/>
            </a:pPr>
            <a:r>
              <a:rPr kumimoji="1" lang="zh-CN" altLang="en-US" sz="1200" dirty="0"/>
              <a:t>强化学习</a:t>
            </a:r>
            <a:endParaRPr kumimoji="1" lang="en-US" altLang="zh-CN" sz="1200" dirty="0"/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kumimoji="1" lang="zh-CN" altLang="en-US" sz="1200" dirty="0"/>
              <a:t>剔除部分不符合规则的反应</a:t>
            </a:r>
            <a:endParaRPr kumimoji="1" lang="en-US" altLang="zh-CN" sz="12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7B4F9B0-BF0F-D64C-B28C-17C034886DFF}"/>
              </a:ext>
            </a:extLst>
          </p:cNvPr>
          <p:cNvSpPr txBox="1"/>
          <p:nvPr/>
        </p:nvSpPr>
        <p:spPr>
          <a:xfrm>
            <a:off x="3999052" y="3101067"/>
            <a:ext cx="105908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350" dirty="0"/>
              <a:t>搜索空间</a:t>
            </a: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B3AF4569-EF1B-8642-8455-6D8A6DD69CA1}"/>
              </a:ext>
            </a:extLst>
          </p:cNvPr>
          <p:cNvCxnSpPr>
            <a:cxnSpLocks/>
          </p:cNvCxnSpPr>
          <p:nvPr/>
        </p:nvCxnSpPr>
        <p:spPr>
          <a:xfrm>
            <a:off x="3168568" y="3381565"/>
            <a:ext cx="2364135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264F9FF6-C535-8645-853B-027EDBB75F7F}"/>
              </a:ext>
            </a:extLst>
          </p:cNvPr>
          <p:cNvSpPr txBox="1"/>
          <p:nvPr/>
        </p:nvSpPr>
        <p:spPr>
          <a:xfrm>
            <a:off x="3999052" y="3378066"/>
            <a:ext cx="105908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350" dirty="0"/>
              <a:t>价值反馈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D8FDEDB-9EE0-984E-91B3-D00260CA4404}"/>
              </a:ext>
            </a:extLst>
          </p:cNvPr>
          <p:cNvSpPr txBox="1"/>
          <p:nvPr/>
        </p:nvSpPr>
        <p:spPr>
          <a:xfrm>
            <a:off x="911505" y="3240583"/>
            <a:ext cx="2257063" cy="30008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sz="1350" b="1" dirty="0">
                <a:solidFill>
                  <a:schemeClr val="accent1">
                    <a:lumMod val="75000"/>
                  </a:schemeClr>
                </a:solidFill>
              </a:rPr>
              <a:t>不同反应类型使用不同方法</a:t>
            </a:r>
            <a:endParaRPr kumimoji="1" lang="en-US" altLang="zh-CN" sz="135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0862CFF-ED3C-2247-B17A-1CA51BFE5DC8}"/>
              </a:ext>
            </a:extLst>
          </p:cNvPr>
          <p:cNvSpPr txBox="1"/>
          <p:nvPr/>
        </p:nvSpPr>
        <p:spPr>
          <a:xfrm>
            <a:off x="5532702" y="3241274"/>
            <a:ext cx="2424892" cy="30008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sz="1350" b="1" dirty="0">
                <a:solidFill>
                  <a:schemeClr val="accent1">
                    <a:lumMod val="75000"/>
                  </a:schemeClr>
                </a:solidFill>
              </a:rPr>
              <a:t>单步预测与多步搜索联合训练</a:t>
            </a:r>
            <a:endParaRPr kumimoji="1" lang="en-US" altLang="zh-CN" sz="135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0" name="下箭头 29">
            <a:extLst>
              <a:ext uri="{FF2B5EF4-FFF2-40B4-BE49-F238E27FC236}">
                <a16:creationId xmlns:a16="http://schemas.microsoft.com/office/drawing/2014/main" id="{D4E5BF21-5D17-BF4F-B6AA-5DD339500DCC}"/>
              </a:ext>
            </a:extLst>
          </p:cNvPr>
          <p:cNvSpPr/>
          <p:nvPr/>
        </p:nvSpPr>
        <p:spPr>
          <a:xfrm>
            <a:off x="1875096" y="2645716"/>
            <a:ext cx="329878" cy="5293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39" name="下箭头 38">
            <a:extLst>
              <a:ext uri="{FF2B5EF4-FFF2-40B4-BE49-F238E27FC236}">
                <a16:creationId xmlns:a16="http://schemas.microsoft.com/office/drawing/2014/main" id="{97FAE7DF-9E4D-9145-8A9B-521D69BAB744}"/>
              </a:ext>
            </a:extLst>
          </p:cNvPr>
          <p:cNvSpPr/>
          <p:nvPr/>
        </p:nvSpPr>
        <p:spPr>
          <a:xfrm>
            <a:off x="6580208" y="2671499"/>
            <a:ext cx="329878" cy="5293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D76F41D-1F50-4E9F-94DF-418703368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028" y="915576"/>
            <a:ext cx="2050027" cy="16818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8000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单步逆向"/>
          <p:cNvSpPr/>
          <p:nvPr/>
        </p:nvSpPr>
        <p:spPr>
          <a:xfrm>
            <a:off x="6383284" y="1239028"/>
            <a:ext cx="703359" cy="386252"/>
          </a:xfrm>
          <a:prstGeom prst="rect">
            <a:avLst/>
          </a:prstGeom>
          <a:solidFill>
            <a:srgbClr val="929292"/>
          </a:solidFill>
          <a:ln w="381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82550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1200"/>
              <a:t>单步逆向</a:t>
            </a:r>
          </a:p>
        </p:txBody>
      </p:sp>
      <p:sp>
        <p:nvSpPr>
          <p:cNvPr id="1275" name="单步正向"/>
          <p:cNvSpPr/>
          <p:nvPr/>
        </p:nvSpPr>
        <p:spPr>
          <a:xfrm>
            <a:off x="7871991" y="2342558"/>
            <a:ext cx="703358" cy="386253"/>
          </a:xfrm>
          <a:prstGeom prst="rect">
            <a:avLst/>
          </a:prstGeom>
          <a:solidFill>
            <a:srgbClr val="929292"/>
          </a:solidFill>
          <a:ln w="381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82550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1200"/>
              <a:t>单步正向</a:t>
            </a:r>
          </a:p>
        </p:txBody>
      </p:sp>
      <p:sp>
        <p:nvSpPr>
          <p:cNvPr id="1276" name="矩形 1"/>
          <p:cNvSpPr txBox="1"/>
          <p:nvPr/>
        </p:nvSpPr>
        <p:spPr>
          <a:xfrm>
            <a:off x="109141" y="1110598"/>
            <a:ext cx="4142241" cy="3373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/>
          <a:p>
            <a:pPr marL="214313" indent="-214313">
              <a:lnSpc>
                <a:spcPct val="150000"/>
              </a:lnSpc>
              <a:buSzPct val="100000"/>
              <a:buChar char="●"/>
              <a:defRPr sz="1600"/>
            </a:pPr>
            <a:r>
              <a:rPr sz="1200" dirty="0" err="1">
                <a:ea typeface="+mj-ea"/>
                <a:cs typeface="黑体"/>
                <a:sym typeface="黑体"/>
              </a:rPr>
              <a:t>AI逆合成路径搜索框架：整合机器学习和采样搜索的数据驱动下药物合成算法框架</a:t>
            </a:r>
            <a:r>
              <a:rPr sz="1200" dirty="0">
                <a:ea typeface="+mj-ea"/>
                <a:cs typeface="黑体"/>
                <a:sym typeface="黑体"/>
              </a:rPr>
              <a:t>：</a:t>
            </a:r>
          </a:p>
          <a:p>
            <a:pPr marL="557213" lvl="1" indent="-214313">
              <a:lnSpc>
                <a:spcPct val="150000"/>
              </a:lnSpc>
              <a:buSzPct val="100000"/>
              <a:buChar char="●"/>
              <a:defRPr sz="1600"/>
            </a:pPr>
            <a:r>
              <a:rPr sz="1200" dirty="0" err="1">
                <a:ea typeface="+mj-ea"/>
                <a:cs typeface="黑体"/>
                <a:sym typeface="黑体"/>
              </a:rPr>
              <a:t>单步</a:t>
            </a:r>
            <a:r>
              <a:rPr sz="1200" dirty="0" err="1">
                <a:ea typeface="+mj-ea"/>
              </a:rPr>
              <a:t>逆向反应生成模型：基于自动模版筛选和匹配，生成所有可以得到目标产物的单步化学反应</a:t>
            </a:r>
            <a:endParaRPr sz="1200" dirty="0">
              <a:ea typeface="+mj-ea"/>
            </a:endParaRPr>
          </a:p>
          <a:p>
            <a:pPr marL="557213" lvl="1" indent="-214313">
              <a:lnSpc>
                <a:spcPct val="150000"/>
              </a:lnSpc>
              <a:buSzPct val="100000"/>
              <a:buChar char="●"/>
              <a:defRPr sz="1600"/>
            </a:pPr>
            <a:r>
              <a:rPr sz="1200" dirty="0" err="1">
                <a:ea typeface="+mj-ea"/>
              </a:rPr>
              <a:t>单步正向可行判断模型：基于Moleculer</a:t>
            </a:r>
            <a:r>
              <a:rPr sz="1200" dirty="0">
                <a:ea typeface="+mj-ea"/>
              </a:rPr>
              <a:t> </a:t>
            </a:r>
            <a:r>
              <a:rPr sz="1200" dirty="0" err="1">
                <a:ea typeface="+mj-ea"/>
              </a:rPr>
              <a:t>Transformer（MT）的单步化学反应可行性概率判断模型</a:t>
            </a:r>
            <a:r>
              <a:rPr sz="1200" dirty="0">
                <a:ea typeface="+mj-ea"/>
              </a:rPr>
              <a:t>。</a:t>
            </a:r>
          </a:p>
          <a:p>
            <a:pPr marL="557213" lvl="1" indent="-214313">
              <a:lnSpc>
                <a:spcPct val="150000"/>
              </a:lnSpc>
              <a:buSzPct val="100000"/>
              <a:buChar char="●"/>
              <a:defRPr sz="1600"/>
            </a:pPr>
            <a:r>
              <a:rPr sz="1200" dirty="0" err="1">
                <a:ea typeface="+mj-ea"/>
              </a:rPr>
              <a:t>蒙特卡洛树搜索策略模型：基于蒙特卡洛树搜索（MCTS）的多步逆合成路径搜索模型</a:t>
            </a:r>
            <a:r>
              <a:rPr sz="1200" dirty="0">
                <a:ea typeface="+mj-ea"/>
              </a:rPr>
              <a:t>。</a:t>
            </a:r>
          </a:p>
          <a:p>
            <a:pPr>
              <a:lnSpc>
                <a:spcPct val="150000"/>
              </a:lnSpc>
              <a:defRPr sz="1600"/>
            </a:pPr>
            <a:endParaRPr sz="1200" dirty="0">
              <a:ea typeface="+mj-ea"/>
            </a:endParaRPr>
          </a:p>
          <a:p>
            <a:pPr marL="214313" indent="-214313">
              <a:lnSpc>
                <a:spcPct val="150000"/>
              </a:lnSpc>
              <a:buSzPct val="100000"/>
              <a:buChar char="●"/>
              <a:defRPr sz="1600">
                <a:latin typeface="黑体"/>
                <a:ea typeface="黑体"/>
                <a:cs typeface="黑体"/>
                <a:sym typeface="黑体"/>
              </a:defRPr>
            </a:pPr>
            <a:r>
              <a:rPr sz="1200" dirty="0" err="1">
                <a:ea typeface="+mj-ea"/>
              </a:rPr>
              <a:t>第一次内部测试结果</a:t>
            </a:r>
            <a:r>
              <a:rPr sz="1200" dirty="0">
                <a:ea typeface="+mj-ea"/>
              </a:rPr>
              <a:t>：</a:t>
            </a:r>
            <a:r>
              <a:rPr lang="zh-CN" altLang="en-US" sz="1200" dirty="0">
                <a:ea typeface="+mj-ea"/>
              </a:rPr>
              <a:t>一共五十题</a:t>
            </a:r>
            <a:r>
              <a:rPr sz="1200" dirty="0">
                <a:ea typeface="+mj-ea"/>
              </a:rPr>
              <a:t>，</a:t>
            </a:r>
            <a:r>
              <a:rPr lang="zh-CN" altLang="en-US" sz="1200" dirty="0">
                <a:ea typeface="+mj-ea"/>
              </a:rPr>
              <a:t>四十六</a:t>
            </a:r>
            <a:r>
              <a:rPr sz="1200" dirty="0" err="1">
                <a:ea typeface="+mj-ea"/>
              </a:rPr>
              <a:t>题搜索出合成路径（解答率</a:t>
            </a:r>
            <a:r>
              <a:rPr lang="zh-CN" altLang="en-US" sz="1200" dirty="0">
                <a:ea typeface="+mj-ea"/>
              </a:rPr>
              <a:t>为</a:t>
            </a:r>
            <a:r>
              <a:rPr lang="en-US" altLang="zh-CN" sz="1200" dirty="0">
                <a:ea typeface="+mj-ea"/>
              </a:rPr>
              <a:t>92%</a:t>
            </a:r>
            <a:r>
              <a:rPr sz="1200" dirty="0">
                <a:ea typeface="+mj-ea"/>
              </a:rPr>
              <a:t>），</a:t>
            </a:r>
            <a:r>
              <a:rPr sz="1200" dirty="0" err="1">
                <a:ea typeface="+mj-ea"/>
              </a:rPr>
              <a:t>人工评分大于</a:t>
            </a:r>
            <a:r>
              <a:rPr lang="zh-CN" altLang="en-US" sz="1200" dirty="0">
                <a:ea typeface="+mj-ea"/>
              </a:rPr>
              <a:t>八</a:t>
            </a:r>
            <a:r>
              <a:rPr sz="1200" dirty="0" err="1">
                <a:ea typeface="+mj-ea"/>
              </a:rPr>
              <a:t>分（满分</a:t>
            </a:r>
            <a:r>
              <a:rPr lang="zh-CN" altLang="en-US" sz="1200" dirty="0">
                <a:ea typeface="+mj-ea"/>
              </a:rPr>
              <a:t>十</a:t>
            </a:r>
            <a:r>
              <a:rPr sz="1200" dirty="0">
                <a:ea typeface="+mj-ea"/>
              </a:rPr>
              <a:t>分）</a:t>
            </a:r>
            <a:r>
              <a:rPr lang="zh-CN" altLang="en-US" sz="1200" dirty="0">
                <a:ea typeface="+mj-ea"/>
              </a:rPr>
              <a:t>为三十七</a:t>
            </a:r>
            <a:r>
              <a:rPr sz="1200" dirty="0">
                <a:ea typeface="+mj-ea"/>
              </a:rPr>
              <a:t>题。</a:t>
            </a:r>
          </a:p>
        </p:txBody>
      </p:sp>
      <p:sp>
        <p:nvSpPr>
          <p:cNvPr id="1277" name="待合成产物"/>
          <p:cNvSpPr/>
          <p:nvPr/>
        </p:nvSpPr>
        <p:spPr>
          <a:xfrm>
            <a:off x="4944768" y="1307376"/>
            <a:ext cx="731934" cy="249556"/>
          </a:xfrm>
          <a:prstGeom prst="rect">
            <a:avLst/>
          </a:prstGeom>
          <a:solidFill>
            <a:srgbClr val="0171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825500">
              <a:defRPr sz="1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1125"/>
              <a:t>待合成产物</a:t>
            </a:r>
          </a:p>
        </p:txBody>
      </p:sp>
      <p:sp>
        <p:nvSpPr>
          <p:cNvPr id="1278" name="策略搜索"/>
          <p:cNvSpPr/>
          <p:nvPr/>
        </p:nvSpPr>
        <p:spPr>
          <a:xfrm>
            <a:off x="6383284" y="3413750"/>
            <a:ext cx="703359" cy="386253"/>
          </a:xfrm>
          <a:prstGeom prst="rect">
            <a:avLst/>
          </a:prstGeom>
          <a:solidFill>
            <a:srgbClr val="929292"/>
          </a:solidFill>
          <a:ln w="381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82550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1200"/>
              <a:t>策略搜索</a:t>
            </a:r>
          </a:p>
        </p:txBody>
      </p:sp>
      <p:sp>
        <p:nvSpPr>
          <p:cNvPr id="1279" name="Arrow 10"/>
          <p:cNvSpPr/>
          <p:nvPr/>
        </p:nvSpPr>
        <p:spPr>
          <a:xfrm>
            <a:off x="5833801" y="1250226"/>
            <a:ext cx="447437" cy="3638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745" y="0"/>
                </a:moveTo>
                <a:lnTo>
                  <a:pt x="7428" y="3887"/>
                </a:lnTo>
                <a:lnTo>
                  <a:pt x="12357" y="8319"/>
                </a:lnTo>
                <a:lnTo>
                  <a:pt x="0" y="8319"/>
                </a:lnTo>
                <a:lnTo>
                  <a:pt x="0" y="13287"/>
                </a:lnTo>
                <a:lnTo>
                  <a:pt x="12286" y="13287"/>
                </a:lnTo>
                <a:lnTo>
                  <a:pt x="7418" y="17725"/>
                </a:lnTo>
                <a:lnTo>
                  <a:pt x="9755" y="21600"/>
                </a:lnTo>
                <a:lnTo>
                  <a:pt x="21600" y="10803"/>
                </a:lnTo>
                <a:lnTo>
                  <a:pt x="9745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1CADE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34289" tIns="34289" rIns="34289" bIns="34289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 sz="1350"/>
          </a:p>
        </p:txBody>
      </p:sp>
      <p:sp>
        <p:nvSpPr>
          <p:cNvPr id="1280" name="单步反应集合"/>
          <p:cNvSpPr/>
          <p:nvPr/>
        </p:nvSpPr>
        <p:spPr>
          <a:xfrm>
            <a:off x="7793225" y="1307376"/>
            <a:ext cx="860890" cy="249556"/>
          </a:xfrm>
          <a:prstGeom prst="rect">
            <a:avLst/>
          </a:prstGeom>
          <a:solidFill>
            <a:srgbClr val="0076BA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825500">
              <a:defRPr sz="13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975"/>
              <a:t>单步反应集合</a:t>
            </a:r>
          </a:p>
        </p:txBody>
      </p:sp>
      <p:sp>
        <p:nvSpPr>
          <p:cNvPr id="1281" name="Arrow 10"/>
          <p:cNvSpPr/>
          <p:nvPr/>
        </p:nvSpPr>
        <p:spPr>
          <a:xfrm>
            <a:off x="7223360" y="1250226"/>
            <a:ext cx="447436" cy="3638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745" y="0"/>
                </a:moveTo>
                <a:lnTo>
                  <a:pt x="7428" y="3887"/>
                </a:lnTo>
                <a:lnTo>
                  <a:pt x="12357" y="8319"/>
                </a:lnTo>
                <a:lnTo>
                  <a:pt x="0" y="8319"/>
                </a:lnTo>
                <a:lnTo>
                  <a:pt x="0" y="13287"/>
                </a:lnTo>
                <a:lnTo>
                  <a:pt x="12286" y="13287"/>
                </a:lnTo>
                <a:lnTo>
                  <a:pt x="7418" y="17725"/>
                </a:lnTo>
                <a:lnTo>
                  <a:pt x="9755" y="21600"/>
                </a:lnTo>
                <a:lnTo>
                  <a:pt x="21600" y="10803"/>
                </a:lnTo>
                <a:lnTo>
                  <a:pt x="9745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1CADE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34289" tIns="34289" rIns="34289" bIns="34289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 sz="1350"/>
          </a:p>
        </p:txBody>
      </p:sp>
      <p:sp>
        <p:nvSpPr>
          <p:cNvPr id="1282" name="Arrow 10"/>
          <p:cNvSpPr/>
          <p:nvPr/>
        </p:nvSpPr>
        <p:spPr>
          <a:xfrm rot="5400000">
            <a:off x="7999952" y="1760674"/>
            <a:ext cx="447436" cy="3638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745" y="0"/>
                </a:moveTo>
                <a:lnTo>
                  <a:pt x="7428" y="3887"/>
                </a:lnTo>
                <a:lnTo>
                  <a:pt x="12357" y="8319"/>
                </a:lnTo>
                <a:lnTo>
                  <a:pt x="0" y="8319"/>
                </a:lnTo>
                <a:lnTo>
                  <a:pt x="0" y="13287"/>
                </a:lnTo>
                <a:lnTo>
                  <a:pt x="12286" y="13287"/>
                </a:lnTo>
                <a:lnTo>
                  <a:pt x="7418" y="17725"/>
                </a:lnTo>
                <a:lnTo>
                  <a:pt x="9755" y="21600"/>
                </a:lnTo>
                <a:lnTo>
                  <a:pt x="21600" y="10803"/>
                </a:lnTo>
                <a:lnTo>
                  <a:pt x="9745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1CADE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34289" tIns="34289" rIns="34289" bIns="34289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 sz="1350"/>
          </a:p>
        </p:txBody>
      </p:sp>
      <p:sp>
        <p:nvSpPr>
          <p:cNvPr id="1283" name="Arrow 10"/>
          <p:cNvSpPr/>
          <p:nvPr/>
        </p:nvSpPr>
        <p:spPr>
          <a:xfrm rot="10800000">
            <a:off x="7223360" y="3424948"/>
            <a:ext cx="447436" cy="3638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745" y="0"/>
                </a:moveTo>
                <a:lnTo>
                  <a:pt x="7428" y="3887"/>
                </a:lnTo>
                <a:lnTo>
                  <a:pt x="12357" y="8319"/>
                </a:lnTo>
                <a:lnTo>
                  <a:pt x="0" y="8319"/>
                </a:lnTo>
                <a:lnTo>
                  <a:pt x="0" y="13287"/>
                </a:lnTo>
                <a:lnTo>
                  <a:pt x="12286" y="13287"/>
                </a:lnTo>
                <a:lnTo>
                  <a:pt x="7418" y="17725"/>
                </a:lnTo>
                <a:lnTo>
                  <a:pt x="9755" y="21600"/>
                </a:lnTo>
                <a:lnTo>
                  <a:pt x="21600" y="10803"/>
                </a:lnTo>
                <a:lnTo>
                  <a:pt x="9745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1CADE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34289" tIns="34289" rIns="34289" bIns="34289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 sz="1350"/>
          </a:p>
        </p:txBody>
      </p:sp>
      <p:sp>
        <p:nvSpPr>
          <p:cNvPr id="1284" name="可行反应集合"/>
          <p:cNvSpPr/>
          <p:nvPr/>
        </p:nvSpPr>
        <p:spPr>
          <a:xfrm>
            <a:off x="7793225" y="3482098"/>
            <a:ext cx="860890" cy="249556"/>
          </a:xfrm>
          <a:prstGeom prst="rect">
            <a:avLst/>
          </a:prstGeom>
          <a:solidFill>
            <a:srgbClr val="0076BA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825500">
              <a:defRPr sz="13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975"/>
              <a:t>可行反应集合</a:t>
            </a:r>
          </a:p>
        </p:txBody>
      </p:sp>
      <p:sp>
        <p:nvSpPr>
          <p:cNvPr id="1285" name="Arrow 10"/>
          <p:cNvSpPr/>
          <p:nvPr/>
        </p:nvSpPr>
        <p:spPr>
          <a:xfrm rot="5400000">
            <a:off x="7999952" y="2930671"/>
            <a:ext cx="447436" cy="3638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745" y="0"/>
                </a:moveTo>
                <a:lnTo>
                  <a:pt x="7428" y="3887"/>
                </a:lnTo>
                <a:lnTo>
                  <a:pt x="12357" y="8319"/>
                </a:lnTo>
                <a:lnTo>
                  <a:pt x="0" y="8319"/>
                </a:lnTo>
                <a:lnTo>
                  <a:pt x="0" y="13287"/>
                </a:lnTo>
                <a:lnTo>
                  <a:pt x="12286" y="13287"/>
                </a:lnTo>
                <a:lnTo>
                  <a:pt x="7418" y="17725"/>
                </a:lnTo>
                <a:lnTo>
                  <a:pt x="9755" y="21600"/>
                </a:lnTo>
                <a:lnTo>
                  <a:pt x="21600" y="10803"/>
                </a:lnTo>
                <a:lnTo>
                  <a:pt x="9745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1CADE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34289" tIns="34289" rIns="34289" bIns="34289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 sz="1350"/>
          </a:p>
        </p:txBody>
      </p:sp>
      <p:sp>
        <p:nvSpPr>
          <p:cNvPr id="1286" name="AlphaMol"/>
          <p:cNvSpPr txBox="1"/>
          <p:nvPr/>
        </p:nvSpPr>
        <p:spPr>
          <a:xfrm>
            <a:off x="6178047" y="4084456"/>
            <a:ext cx="1069522" cy="341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 algn="ctr">
              <a:lnSpc>
                <a:spcPct val="90000"/>
              </a:lnSpc>
              <a:defRPr sz="2400" b="1">
                <a:solidFill>
                  <a:srgbClr val="0070C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sz="1800" dirty="0" err="1">
                <a:latin typeface="+mn-lt"/>
              </a:rPr>
              <a:t>AlphaMol</a:t>
            </a:r>
            <a:endParaRPr sz="1800" dirty="0">
              <a:latin typeface="+mn-lt"/>
            </a:endParaRPr>
          </a:p>
        </p:txBody>
      </p:sp>
      <p:sp>
        <p:nvSpPr>
          <p:cNvPr id="1287" name="多步路径集合"/>
          <p:cNvSpPr/>
          <p:nvPr/>
        </p:nvSpPr>
        <p:spPr>
          <a:xfrm>
            <a:off x="4880291" y="3482098"/>
            <a:ext cx="860890" cy="249556"/>
          </a:xfrm>
          <a:prstGeom prst="rect">
            <a:avLst/>
          </a:prstGeom>
          <a:solidFill>
            <a:srgbClr val="0076BA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825500">
              <a:defRPr sz="13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975"/>
              <a:t>多步路径集合</a:t>
            </a:r>
          </a:p>
        </p:txBody>
      </p:sp>
      <p:sp>
        <p:nvSpPr>
          <p:cNvPr id="1288" name="Arrow 10"/>
          <p:cNvSpPr/>
          <p:nvPr/>
        </p:nvSpPr>
        <p:spPr>
          <a:xfrm rot="10800000">
            <a:off x="5833801" y="3424948"/>
            <a:ext cx="447437" cy="3638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745" y="0"/>
                </a:moveTo>
                <a:lnTo>
                  <a:pt x="7428" y="3887"/>
                </a:lnTo>
                <a:lnTo>
                  <a:pt x="12357" y="8319"/>
                </a:lnTo>
                <a:lnTo>
                  <a:pt x="0" y="8319"/>
                </a:lnTo>
                <a:lnTo>
                  <a:pt x="0" y="13287"/>
                </a:lnTo>
                <a:lnTo>
                  <a:pt x="12286" y="13287"/>
                </a:lnTo>
                <a:lnTo>
                  <a:pt x="7418" y="17725"/>
                </a:lnTo>
                <a:lnTo>
                  <a:pt x="9755" y="21600"/>
                </a:lnTo>
                <a:lnTo>
                  <a:pt x="21600" y="10803"/>
                </a:lnTo>
                <a:lnTo>
                  <a:pt x="9745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1CADE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34289" tIns="34289" rIns="34289" bIns="34289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 sz="1350"/>
          </a:p>
        </p:txBody>
      </p:sp>
      <p:sp>
        <p:nvSpPr>
          <p:cNvPr id="1289" name="Arrow 10"/>
          <p:cNvSpPr/>
          <p:nvPr/>
        </p:nvSpPr>
        <p:spPr>
          <a:xfrm rot="16200000">
            <a:off x="5087018" y="3006609"/>
            <a:ext cx="447436" cy="3638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745" y="0"/>
                </a:moveTo>
                <a:lnTo>
                  <a:pt x="7428" y="3887"/>
                </a:lnTo>
                <a:lnTo>
                  <a:pt x="12357" y="8319"/>
                </a:lnTo>
                <a:lnTo>
                  <a:pt x="0" y="8319"/>
                </a:lnTo>
                <a:lnTo>
                  <a:pt x="0" y="13287"/>
                </a:lnTo>
                <a:lnTo>
                  <a:pt x="12286" y="13287"/>
                </a:lnTo>
                <a:lnTo>
                  <a:pt x="7418" y="17725"/>
                </a:lnTo>
                <a:lnTo>
                  <a:pt x="9755" y="21600"/>
                </a:lnTo>
                <a:lnTo>
                  <a:pt x="21600" y="10803"/>
                </a:lnTo>
                <a:lnTo>
                  <a:pt x="9745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1CADE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34289" tIns="34289" rIns="34289" bIns="34289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 sz="1350"/>
          </a:p>
        </p:txBody>
      </p:sp>
      <p:sp>
        <p:nvSpPr>
          <p:cNvPr id="1290" name="Arrow 10"/>
          <p:cNvSpPr/>
          <p:nvPr/>
        </p:nvSpPr>
        <p:spPr>
          <a:xfrm>
            <a:off x="5954329" y="2522146"/>
            <a:ext cx="447436" cy="3638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745" y="0"/>
                </a:moveTo>
                <a:lnTo>
                  <a:pt x="7428" y="3887"/>
                </a:lnTo>
                <a:lnTo>
                  <a:pt x="12357" y="8319"/>
                </a:lnTo>
                <a:lnTo>
                  <a:pt x="0" y="8319"/>
                </a:lnTo>
                <a:lnTo>
                  <a:pt x="0" y="13287"/>
                </a:lnTo>
                <a:lnTo>
                  <a:pt x="12286" y="13287"/>
                </a:lnTo>
                <a:lnTo>
                  <a:pt x="7418" y="17725"/>
                </a:lnTo>
                <a:lnTo>
                  <a:pt x="9755" y="21600"/>
                </a:lnTo>
                <a:lnTo>
                  <a:pt x="21600" y="10803"/>
                </a:lnTo>
                <a:lnTo>
                  <a:pt x="9745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1CADE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34289" tIns="34289" rIns="34289" bIns="34289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 sz="1350"/>
          </a:p>
        </p:txBody>
      </p:sp>
      <p:sp>
        <p:nvSpPr>
          <p:cNvPr id="1291" name="是否都在原料库？"/>
          <p:cNvSpPr/>
          <p:nvPr/>
        </p:nvSpPr>
        <p:spPr>
          <a:xfrm>
            <a:off x="4812326" y="2512620"/>
            <a:ext cx="1077888" cy="382907"/>
          </a:xfrm>
          <a:prstGeom prst="rect">
            <a:avLst/>
          </a:prstGeom>
          <a:solidFill>
            <a:srgbClr val="0076BA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825500">
              <a:defRPr sz="13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975"/>
              <a:t>是否都在原料库？</a:t>
            </a:r>
          </a:p>
        </p:txBody>
      </p:sp>
      <p:sp>
        <p:nvSpPr>
          <p:cNvPr id="1292" name="Arrow 10"/>
          <p:cNvSpPr/>
          <p:nvPr/>
        </p:nvSpPr>
        <p:spPr>
          <a:xfrm rot="16200000">
            <a:off x="5087018" y="1933575"/>
            <a:ext cx="447436" cy="3638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745" y="0"/>
                </a:moveTo>
                <a:lnTo>
                  <a:pt x="7428" y="3887"/>
                </a:lnTo>
                <a:lnTo>
                  <a:pt x="12357" y="8319"/>
                </a:lnTo>
                <a:lnTo>
                  <a:pt x="0" y="8319"/>
                </a:lnTo>
                <a:lnTo>
                  <a:pt x="0" y="13287"/>
                </a:lnTo>
                <a:lnTo>
                  <a:pt x="12286" y="13287"/>
                </a:lnTo>
                <a:lnTo>
                  <a:pt x="7418" y="17725"/>
                </a:lnTo>
                <a:lnTo>
                  <a:pt x="9755" y="21600"/>
                </a:lnTo>
                <a:lnTo>
                  <a:pt x="21600" y="10803"/>
                </a:lnTo>
                <a:lnTo>
                  <a:pt x="9745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1CADE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34289" tIns="34289" rIns="34289" bIns="34289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 sz="1350"/>
          </a:p>
        </p:txBody>
      </p:sp>
      <p:sp>
        <p:nvSpPr>
          <p:cNvPr id="1293" name="否"/>
          <p:cNvSpPr txBox="1"/>
          <p:nvPr/>
        </p:nvSpPr>
        <p:spPr>
          <a:xfrm>
            <a:off x="5556779" y="1962150"/>
            <a:ext cx="242372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350"/>
              <a:t>否</a:t>
            </a:r>
          </a:p>
        </p:txBody>
      </p:sp>
      <p:sp>
        <p:nvSpPr>
          <p:cNvPr id="1294" name="路径评价排序"/>
          <p:cNvSpPr/>
          <p:nvPr/>
        </p:nvSpPr>
        <p:spPr>
          <a:xfrm>
            <a:off x="6481745" y="2510947"/>
            <a:ext cx="968244" cy="386253"/>
          </a:xfrm>
          <a:prstGeom prst="rect">
            <a:avLst/>
          </a:prstGeom>
          <a:solidFill>
            <a:srgbClr val="929292"/>
          </a:solidFill>
          <a:ln w="381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82550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1200"/>
              <a:t>路径评价排序</a:t>
            </a:r>
          </a:p>
        </p:txBody>
      </p:sp>
      <p:sp>
        <p:nvSpPr>
          <p:cNvPr id="1295" name="是"/>
          <p:cNvSpPr txBox="1"/>
          <p:nvPr/>
        </p:nvSpPr>
        <p:spPr>
          <a:xfrm>
            <a:off x="6053269" y="2126158"/>
            <a:ext cx="242372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r>
              <a:rPr sz="1350"/>
              <a:t>是</a:t>
            </a:r>
          </a:p>
        </p:txBody>
      </p:sp>
      <p:sp>
        <p:nvSpPr>
          <p:cNvPr id="26" name="标题 1">
            <a:extLst>
              <a:ext uri="{FF2B5EF4-FFF2-40B4-BE49-F238E27FC236}">
                <a16:creationId xmlns:a16="http://schemas.microsoft.com/office/drawing/2014/main" id="{A13D00EB-8319-42AC-A4D6-1B71E89D089F}"/>
              </a:ext>
            </a:extLst>
          </p:cNvPr>
          <p:cNvSpPr txBox="1">
            <a:spLocks/>
          </p:cNvSpPr>
          <p:nvPr/>
        </p:nvSpPr>
        <p:spPr>
          <a:xfrm>
            <a:off x="1281549" y="256098"/>
            <a:ext cx="6858000" cy="39204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5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面向科学计算的机器学习：</a:t>
            </a:r>
            <a:r>
              <a:rPr lang="zh-CN" altLang="en-US" sz="1500" b="1" dirty="0">
                <a:solidFill>
                  <a:srgbClr val="0070C0"/>
                </a:solidFill>
                <a:latin typeface="+mn-lt"/>
                <a:ea typeface="微软雅黑" panose="020B0503020204020204" pitchFamily="34" charset="-122"/>
                <a:cs typeface="+mn-cs"/>
              </a:rPr>
              <a:t>多步化学逆合成（</a:t>
            </a:r>
            <a:r>
              <a:rPr lang="en-US" altLang="zh-CN" sz="1500" b="1" dirty="0">
                <a:solidFill>
                  <a:srgbClr val="0070C0"/>
                </a:solidFill>
                <a:latin typeface="+mn-lt"/>
                <a:ea typeface="微软雅黑" panose="020B0503020204020204" pitchFamily="34" charset="-122"/>
                <a:cs typeface="+mn-cs"/>
              </a:rPr>
              <a:t> retrosynthesis</a:t>
            </a:r>
            <a:r>
              <a:rPr lang="zh-CN" altLang="en-US" sz="1500" b="1" dirty="0">
                <a:solidFill>
                  <a:srgbClr val="0070C0"/>
                </a:solidFill>
                <a:latin typeface="+mn-lt"/>
                <a:ea typeface="微软雅黑" panose="020B0503020204020204" pitchFamily="34" charset="-122"/>
                <a:cs typeface="+mn-cs"/>
              </a:rPr>
              <a:t>）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Tx/>
              <a:buFont typeface="Wingdings" panose="05000000000000000000" pitchFamily="2" charset="2"/>
              <a:defRPr/>
            </a:pPr>
            <a:r>
              <a:rPr lang="zh-CN" altLang="en-US" sz="15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面向科学计算的机器学习：</a:t>
            </a:r>
            <a:r>
              <a:rPr lang="zh-CN" altLang="en-US" sz="1500" b="1" dirty="0">
                <a:solidFill>
                  <a:srgbClr val="0070C0"/>
                </a:solidFill>
                <a:latin typeface="+mn-lt"/>
                <a:ea typeface="微软雅黑" panose="020B0503020204020204" pitchFamily="34" charset="-122"/>
                <a:cs typeface="+mn-cs"/>
                <a:sym typeface="+mn-ea"/>
              </a:rPr>
              <a:t>人工智能辅助化学分子设计与合成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4F5B-1672-4D3F-9FEC-5DF89A7B7912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4A53C00D-7B13-B74A-9C9E-CC23B7F630D5}"/>
              </a:ext>
            </a:extLst>
          </p:cNvPr>
          <p:cNvSpPr/>
          <p:nvPr/>
        </p:nvSpPr>
        <p:spPr>
          <a:xfrm>
            <a:off x="3533273" y="869996"/>
            <a:ext cx="2092124" cy="1553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rgbClr val="FF0000"/>
                </a:solidFill>
              </a:rPr>
              <a:t>化学预训练</a:t>
            </a:r>
            <a:endParaRPr kumimoji="1" lang="en-US" altLang="zh-CN" sz="1350" dirty="0">
              <a:solidFill>
                <a:srgbClr val="FF0000"/>
              </a:solidFill>
            </a:endParaRPr>
          </a:p>
          <a:p>
            <a:pPr algn="ctr"/>
            <a:r>
              <a:rPr kumimoji="1" lang="zh-CN" altLang="en-US" sz="1200" dirty="0"/>
              <a:t>利用化学反应和化合物的表达式进行预训练，得到能描述化合物的化学性质的编码“大脑”</a:t>
            </a:r>
          </a:p>
        </p:txBody>
      </p:sp>
      <p:sp>
        <p:nvSpPr>
          <p:cNvPr id="192" name="圆角矩形 191">
            <a:extLst>
              <a:ext uri="{FF2B5EF4-FFF2-40B4-BE49-F238E27FC236}">
                <a16:creationId xmlns:a16="http://schemas.microsoft.com/office/drawing/2014/main" id="{8A3D9401-6CD1-FA4E-9FB4-74F06554889F}"/>
              </a:ext>
            </a:extLst>
          </p:cNvPr>
          <p:cNvSpPr/>
          <p:nvPr/>
        </p:nvSpPr>
        <p:spPr>
          <a:xfrm>
            <a:off x="1284892" y="2674440"/>
            <a:ext cx="2248382" cy="1553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rgbClr val="FF0000"/>
                </a:solidFill>
              </a:rPr>
              <a:t>多步逆合成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algn="ctr"/>
            <a:r>
              <a:rPr kumimoji="1" lang="zh-CN" altLang="en-US" sz="1200" dirty="0"/>
              <a:t>利用预训练模型生成单步逆合成反应，通过蒙特卡洛树搜索寻找多步合成路径</a:t>
            </a:r>
          </a:p>
        </p:txBody>
      </p:sp>
      <p:sp>
        <p:nvSpPr>
          <p:cNvPr id="193" name="圆角矩形 192">
            <a:extLst>
              <a:ext uri="{FF2B5EF4-FFF2-40B4-BE49-F238E27FC236}">
                <a16:creationId xmlns:a16="http://schemas.microsoft.com/office/drawing/2014/main" id="{BE6DBA70-2B63-9F4F-B016-7EB5E5213665}"/>
              </a:ext>
            </a:extLst>
          </p:cNvPr>
          <p:cNvSpPr/>
          <p:nvPr/>
        </p:nvSpPr>
        <p:spPr>
          <a:xfrm>
            <a:off x="5625397" y="2710370"/>
            <a:ext cx="2092124" cy="1553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rgbClr val="FF0000"/>
                </a:solidFill>
              </a:rPr>
              <a:t>化学知识图谱</a:t>
            </a:r>
            <a:endParaRPr kumimoji="1" lang="en-US" altLang="zh-CN" sz="1350" dirty="0">
              <a:solidFill>
                <a:srgbClr val="FF0000"/>
              </a:solidFill>
            </a:endParaRPr>
          </a:p>
          <a:p>
            <a:pPr algn="ctr"/>
            <a:r>
              <a:rPr kumimoji="1" lang="zh-CN" altLang="en-US" sz="1200" dirty="0"/>
              <a:t>利用预训练模型构建化学反应知识图谱，以进行可解释的分子设计和化学反应描述</a:t>
            </a:r>
          </a:p>
        </p:txBody>
      </p:sp>
      <p:sp>
        <p:nvSpPr>
          <p:cNvPr id="19" name="圆角右箭头 18">
            <a:extLst>
              <a:ext uri="{FF2B5EF4-FFF2-40B4-BE49-F238E27FC236}">
                <a16:creationId xmlns:a16="http://schemas.microsoft.com/office/drawing/2014/main" id="{9D64B408-17C2-3048-AC1D-A14176743305}"/>
              </a:ext>
            </a:extLst>
          </p:cNvPr>
          <p:cNvSpPr/>
          <p:nvPr/>
        </p:nvSpPr>
        <p:spPr>
          <a:xfrm rot="16200000" flipH="1">
            <a:off x="2256442" y="1447646"/>
            <a:ext cx="1059083" cy="1182063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5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>
              <a:solidFill>
                <a:schemeClr val="tx1"/>
              </a:solidFill>
            </a:endParaRPr>
          </a:p>
        </p:txBody>
      </p:sp>
      <p:sp>
        <p:nvSpPr>
          <p:cNvPr id="194" name="圆角右箭头 193">
            <a:extLst>
              <a:ext uri="{FF2B5EF4-FFF2-40B4-BE49-F238E27FC236}">
                <a16:creationId xmlns:a16="http://schemas.microsoft.com/office/drawing/2014/main" id="{E1B4418D-8568-7743-88B1-C77A9C0FBE22}"/>
              </a:ext>
            </a:extLst>
          </p:cNvPr>
          <p:cNvSpPr/>
          <p:nvPr/>
        </p:nvSpPr>
        <p:spPr>
          <a:xfrm rot="5400000">
            <a:off x="5843146" y="1446560"/>
            <a:ext cx="1059083" cy="1182063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5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10323D7-1398-4579-9B21-E7C5152B70BE}"/>
              </a:ext>
            </a:extLst>
          </p:cNvPr>
          <p:cNvSpPr/>
          <p:nvPr/>
        </p:nvSpPr>
        <p:spPr>
          <a:xfrm>
            <a:off x="1378527" y="4380421"/>
            <a:ext cx="6110263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kumimoji="1" lang="zh-CN" altLang="en-US" sz="1350" dirty="0">
                <a:ea typeface="SimHei" panose="02010609060101010101" pitchFamily="49" charset="-122"/>
              </a:rPr>
              <a:t>化学分析设计与合成人机大赛（浙江大学上海高等研究院</a:t>
            </a:r>
            <a:r>
              <a:rPr kumimoji="1" lang="en-US" altLang="zh-CN" sz="1350" dirty="0">
                <a:ea typeface="SimHei" panose="02010609060101010101" pitchFamily="49" charset="-122"/>
              </a:rPr>
              <a:t>—</a:t>
            </a:r>
            <a:r>
              <a:rPr kumimoji="1" lang="zh-CN" altLang="en-US" sz="1350" dirty="0">
                <a:ea typeface="SimHei" panose="02010609060101010101" pitchFamily="49" charset="-122"/>
              </a:rPr>
              <a:t>药明康德）</a:t>
            </a:r>
            <a:endParaRPr kumimoji="1" lang="en-US" altLang="zh-CN" sz="1350" dirty="0"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1363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143001" y="-13849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35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C67578-3DD4-4276-BC21-E40E2A800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695" y="1132608"/>
            <a:ext cx="2345780" cy="300297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669381F-D06E-41D5-BDC2-FD4E853711D5}"/>
              </a:ext>
            </a:extLst>
          </p:cNvPr>
          <p:cNvSpPr/>
          <p:nvPr/>
        </p:nvSpPr>
        <p:spPr>
          <a:xfrm>
            <a:off x="1413331" y="4272442"/>
            <a:ext cx="105028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 dirty="0"/>
              <a:t>美国能源部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41F874A-931C-4659-98F8-964F99DB9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3073" y="1181892"/>
            <a:ext cx="5140963" cy="290440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BEA500A-1F2F-44E7-9EB4-B82716A46DC1}"/>
              </a:ext>
            </a:extLst>
          </p:cNvPr>
          <p:cNvSpPr/>
          <p:nvPr/>
        </p:nvSpPr>
        <p:spPr>
          <a:xfrm>
            <a:off x="5666676" y="4237805"/>
            <a:ext cx="208903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 dirty="0"/>
              <a:t>美国国家自然科学基金会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85B687BF-F72A-43FB-A6BB-23F33382E3E1}"/>
              </a:ext>
            </a:extLst>
          </p:cNvPr>
          <p:cNvSpPr txBox="1">
            <a:spLocks/>
          </p:cNvSpPr>
          <p:nvPr/>
        </p:nvSpPr>
        <p:spPr>
          <a:xfrm>
            <a:off x="990601" y="221236"/>
            <a:ext cx="6858000" cy="39204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b="1" dirty="0">
                <a:solidFill>
                  <a:srgbClr val="0070C0"/>
                </a:solidFill>
                <a:latin typeface="+mn-lt"/>
                <a:ea typeface="微软雅黑" panose="020B0503020204020204" pitchFamily="34" charset="-122"/>
                <a:cs typeface="+mn-cs"/>
              </a:rPr>
              <a:t>总结：</a:t>
            </a:r>
            <a:r>
              <a:rPr lang="en-US" altLang="zh-CN" sz="1800" b="1" dirty="0">
                <a:solidFill>
                  <a:srgbClr val="0070C0"/>
                </a:solidFill>
                <a:latin typeface="+mn-lt"/>
                <a:ea typeface="微软雅黑" panose="020B0503020204020204" pitchFamily="34" charset="-122"/>
                <a:cs typeface="+mn-cs"/>
              </a:rPr>
              <a:t>AI+X</a:t>
            </a:r>
            <a:r>
              <a:rPr lang="zh-CN" altLang="en-US" sz="1800" b="1" dirty="0">
                <a:solidFill>
                  <a:srgbClr val="0070C0"/>
                </a:solidFill>
                <a:latin typeface="+mn-lt"/>
                <a:ea typeface="微软雅黑" panose="020B0503020204020204" pitchFamily="34" charset="-122"/>
                <a:cs typeface="+mn-cs"/>
              </a:rPr>
              <a:t>驱动科学发现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417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36"/>
    </mc:Choice>
    <mc:Fallback xmlns="">
      <p:transition spd="slow" advTm="28936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143001" y="-13849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350"/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53DC74CA-56D6-41A3-9C32-E1E40995ECA8}"/>
              </a:ext>
            </a:extLst>
          </p:cNvPr>
          <p:cNvSpPr txBox="1">
            <a:spLocks/>
          </p:cNvSpPr>
          <p:nvPr/>
        </p:nvSpPr>
        <p:spPr>
          <a:xfrm>
            <a:off x="990601" y="221236"/>
            <a:ext cx="6858000" cy="39204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b="1" dirty="0">
                <a:solidFill>
                  <a:srgbClr val="0070C0"/>
                </a:solidFill>
                <a:latin typeface="+mn-lt"/>
                <a:ea typeface="微软雅黑" panose="020B0503020204020204" pitchFamily="34" charset="-122"/>
                <a:cs typeface="+mn-cs"/>
              </a:rPr>
              <a:t>总结：</a:t>
            </a:r>
            <a:r>
              <a:rPr lang="en-US" altLang="zh-CN" sz="1800" b="1" dirty="0">
                <a:solidFill>
                  <a:srgbClr val="0070C0"/>
                </a:solidFill>
                <a:latin typeface="+mn-lt"/>
                <a:ea typeface="微软雅黑" panose="020B0503020204020204" pitchFamily="34" charset="-122"/>
                <a:cs typeface="+mn-cs"/>
              </a:rPr>
              <a:t>AI+X</a:t>
            </a:r>
            <a:r>
              <a:rPr lang="zh-CN" altLang="en-US" sz="1800" b="1" dirty="0">
                <a:solidFill>
                  <a:srgbClr val="0070C0"/>
                </a:solidFill>
                <a:latin typeface="+mn-lt"/>
                <a:ea typeface="微软雅黑" panose="020B0503020204020204" pitchFamily="34" charset="-122"/>
                <a:cs typeface="+mn-cs"/>
              </a:rPr>
              <a:t>驱动科学发现</a:t>
            </a:r>
          </a:p>
        </p:txBody>
      </p:sp>
      <p:sp>
        <p:nvSpPr>
          <p:cNvPr id="19" name="圆角矩形 2">
            <a:extLst>
              <a:ext uri="{FF2B5EF4-FFF2-40B4-BE49-F238E27FC236}">
                <a16:creationId xmlns:a16="http://schemas.microsoft.com/office/drawing/2014/main" id="{C8CFCD9C-00FA-4787-9C39-9517EB7B8537}"/>
              </a:ext>
            </a:extLst>
          </p:cNvPr>
          <p:cNvSpPr/>
          <p:nvPr/>
        </p:nvSpPr>
        <p:spPr>
          <a:xfrm>
            <a:off x="187034" y="2500746"/>
            <a:ext cx="3231572" cy="120188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>
              <a:lnSpc>
                <a:spcPct val="150000"/>
              </a:lnSpc>
              <a:buClr>
                <a:srgbClr val="CC0000"/>
              </a:buClr>
            </a:pPr>
            <a:r>
              <a:rPr lang="zh-CN" altLang="en-US" sz="19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领域科学计算</a:t>
            </a:r>
            <a:endParaRPr lang="en-US" altLang="zh-CN" sz="195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fontAlgn="t">
              <a:lnSpc>
                <a:spcPct val="150000"/>
              </a:lnSpc>
              <a:buClr>
                <a:srgbClr val="CC0000"/>
              </a:buClr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（知识、物理模型和数据等）</a:t>
            </a:r>
            <a:endParaRPr lang="en-US" altLang="zh-CN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074" name="Picture 2" descr="Bridging the opinion gap | Science">
            <a:extLst>
              <a:ext uri="{FF2B5EF4-FFF2-40B4-BE49-F238E27FC236}">
                <a16:creationId xmlns:a16="http://schemas.microsoft.com/office/drawing/2014/main" id="{EF198E12-910B-4192-A32A-42B398A60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277" y="1832265"/>
            <a:ext cx="1654860" cy="265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圆角矩形 2">
            <a:extLst>
              <a:ext uri="{FF2B5EF4-FFF2-40B4-BE49-F238E27FC236}">
                <a16:creationId xmlns:a16="http://schemas.microsoft.com/office/drawing/2014/main" id="{20F8903B-F2C5-4A92-8F53-2685AA14B514}"/>
              </a:ext>
            </a:extLst>
          </p:cNvPr>
          <p:cNvSpPr/>
          <p:nvPr/>
        </p:nvSpPr>
        <p:spPr>
          <a:xfrm>
            <a:off x="5721925" y="2587337"/>
            <a:ext cx="3231572" cy="120188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>
              <a:lnSpc>
                <a:spcPct val="150000"/>
              </a:lnSpc>
              <a:buClr>
                <a:srgbClr val="CC0000"/>
              </a:buClr>
            </a:pPr>
            <a:r>
              <a:rPr lang="zh-CN" altLang="en-US" sz="1950" b="1" dirty="0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机器学习模型</a:t>
            </a:r>
            <a:endParaRPr lang="en-US" altLang="zh-CN" sz="1950" b="1" dirty="0">
              <a:solidFill>
                <a:schemeClr val="bg1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 fontAlgn="t">
              <a:lnSpc>
                <a:spcPct val="150000"/>
              </a:lnSpc>
              <a:buClr>
                <a:srgbClr val="CC0000"/>
              </a:buClr>
            </a:pPr>
            <a:r>
              <a:rPr lang="zh-CN" altLang="en-US" sz="1500" b="1" dirty="0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500" b="1" dirty="0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CNN</a:t>
            </a:r>
            <a:r>
              <a:rPr lang="zh-CN" altLang="en-US" sz="1500" b="1" dirty="0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500" b="1" dirty="0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LSTM</a:t>
            </a:r>
            <a:r>
              <a:rPr lang="zh-CN" altLang="en-US" sz="1500" b="1" dirty="0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500" b="1" dirty="0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Reinforcement learning </a:t>
            </a:r>
            <a:r>
              <a:rPr lang="zh-CN" altLang="en-US" sz="1500" b="1" dirty="0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等）</a:t>
            </a:r>
            <a:endParaRPr lang="en-US" altLang="zh-CN" sz="1500" b="1" dirty="0">
              <a:solidFill>
                <a:schemeClr val="bg1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箭头: 左右 1">
            <a:extLst>
              <a:ext uri="{FF2B5EF4-FFF2-40B4-BE49-F238E27FC236}">
                <a16:creationId xmlns:a16="http://schemas.microsoft.com/office/drawing/2014/main" id="{7C57A860-EB1D-4B59-B101-64D4C10EB040}"/>
              </a:ext>
            </a:extLst>
          </p:cNvPr>
          <p:cNvSpPr/>
          <p:nvPr/>
        </p:nvSpPr>
        <p:spPr>
          <a:xfrm>
            <a:off x="3487882" y="2974831"/>
            <a:ext cx="2234043" cy="253712"/>
          </a:xfrm>
          <a:prstGeom prst="leftRight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箭头: 上 6">
            <a:extLst>
              <a:ext uri="{FF2B5EF4-FFF2-40B4-BE49-F238E27FC236}">
                <a16:creationId xmlns:a16="http://schemas.microsoft.com/office/drawing/2014/main" id="{1425B640-EB13-4253-8D2E-68D0D80F0235}"/>
              </a:ext>
            </a:extLst>
          </p:cNvPr>
          <p:cNvSpPr/>
          <p:nvPr/>
        </p:nvSpPr>
        <p:spPr>
          <a:xfrm>
            <a:off x="1588075" y="1925783"/>
            <a:ext cx="214745" cy="48837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7AAC9E8C-5470-49D2-9709-42C653A0E70E}"/>
              </a:ext>
            </a:extLst>
          </p:cNvPr>
          <p:cNvSpPr/>
          <p:nvPr/>
        </p:nvSpPr>
        <p:spPr>
          <a:xfrm>
            <a:off x="678873" y="1198419"/>
            <a:ext cx="1991591" cy="64770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>
                <a:solidFill>
                  <a:schemeClr val="tx1"/>
                </a:solidFill>
              </a:rPr>
              <a:t>科学发现</a:t>
            </a: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AE96D0E-5664-4595-83AE-1732F569C13F}"/>
              </a:ext>
            </a:extLst>
          </p:cNvPr>
          <p:cNvSpPr/>
          <p:nvPr/>
        </p:nvSpPr>
        <p:spPr>
          <a:xfrm>
            <a:off x="6601691" y="1184564"/>
            <a:ext cx="1991591" cy="64770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>
                <a:solidFill>
                  <a:schemeClr val="tx1"/>
                </a:solidFill>
              </a:rPr>
              <a:t>回归和分类</a:t>
            </a:r>
          </a:p>
        </p:txBody>
      </p:sp>
      <p:sp>
        <p:nvSpPr>
          <p:cNvPr id="26" name="箭头: 上 25">
            <a:extLst>
              <a:ext uri="{FF2B5EF4-FFF2-40B4-BE49-F238E27FC236}">
                <a16:creationId xmlns:a16="http://schemas.microsoft.com/office/drawing/2014/main" id="{5C5262D0-DD28-4C98-9FEF-2A860AE3ACB0}"/>
              </a:ext>
            </a:extLst>
          </p:cNvPr>
          <p:cNvSpPr/>
          <p:nvPr/>
        </p:nvSpPr>
        <p:spPr>
          <a:xfrm>
            <a:off x="7448553" y="1929247"/>
            <a:ext cx="214745" cy="48837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6850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839"/>
    </mc:Choice>
    <mc:Fallback xmlns="">
      <p:transition spd="slow" advTm="10183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5"/>
          <p:cNvSpPr>
            <a:spLocks noGrp="1"/>
          </p:cNvSpPr>
          <p:nvPr>
            <p:ph type="title"/>
          </p:nvPr>
        </p:nvSpPr>
        <p:spPr>
          <a:xfrm>
            <a:off x="1489440" y="106010"/>
            <a:ext cx="6274012" cy="493295"/>
          </a:xfrm>
        </p:spPr>
        <p:txBody>
          <a:bodyPr/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《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人工智能导论：模型与算法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》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：第一章   绪论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圆角矩形 7"/>
          <p:cNvSpPr/>
          <p:nvPr/>
        </p:nvSpPr>
        <p:spPr bwMode="auto">
          <a:xfrm>
            <a:off x="4137782" y="1495854"/>
            <a:ext cx="3422651" cy="853482"/>
          </a:xfrm>
          <a:prstGeom prst="round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 w="190500" h="63500"/>
          </a:sp3d>
        </p:spPr>
        <p:txBody>
          <a:bodyPr wrap="none" tIns="0" bIns="0" anchor="ctr"/>
          <a:lstStyle/>
          <a:p>
            <a:pPr marL="214313" indent="-214313">
              <a:buFont typeface="Wingdings" panose="05000000000000000000" pitchFamily="2" charset="2"/>
              <a:buChar char="l"/>
            </a:pPr>
            <a:r>
              <a:rPr lang="zh-CN" altLang="zh-CN" sz="1200" b="1" kern="0" dirty="0">
                <a:solidFill>
                  <a:srgbClr val="C00000"/>
                </a:solidFill>
                <a:latin typeface="Times New Roman"/>
                <a:ea typeface="微软雅黑" panose="020B0503020204020204" pitchFamily="34" charset="-122"/>
                <a:cs typeface="Times New Roman" panose="02020603050405020304" pitchFamily="18" charset="0"/>
              </a:rPr>
              <a:t>可计算思想起源与发展</a:t>
            </a:r>
          </a:p>
          <a:p>
            <a:pPr marL="214313" indent="-214313">
              <a:buFont typeface="Wingdings" panose="05000000000000000000" pitchFamily="2" charset="2"/>
              <a:buChar char="l"/>
            </a:pPr>
            <a:r>
              <a:rPr lang="zh-CN" altLang="zh-CN" sz="1200" b="1" kern="0" dirty="0">
                <a:solidFill>
                  <a:srgbClr val="C00000"/>
                </a:solidFill>
                <a:latin typeface="Times New Roman"/>
                <a:ea typeface="微软雅黑" panose="020B0503020204020204" pitchFamily="34" charset="-122"/>
                <a:cs typeface="Times New Roman" panose="02020603050405020304" pitchFamily="18" charset="0"/>
              </a:rPr>
              <a:t>人工智能的发展简史</a:t>
            </a:r>
          </a:p>
          <a:p>
            <a:pPr marL="214313" indent="-214313">
              <a:buFont typeface="Wingdings" panose="05000000000000000000" pitchFamily="2" charset="2"/>
              <a:buChar char="l"/>
            </a:pPr>
            <a:r>
              <a:rPr lang="zh-CN" altLang="zh-CN" sz="1200" b="1" kern="0" dirty="0">
                <a:solidFill>
                  <a:srgbClr val="C00000"/>
                </a:solidFill>
                <a:latin typeface="Times New Roman"/>
                <a:ea typeface="微软雅黑" panose="020B0503020204020204" pitchFamily="34" charset="-122"/>
                <a:cs typeface="Times New Roman" panose="02020603050405020304" pitchFamily="18" charset="0"/>
              </a:rPr>
              <a:t>人工智能研究的基本内容</a:t>
            </a:r>
          </a:p>
        </p:txBody>
      </p:sp>
      <p:sp>
        <p:nvSpPr>
          <p:cNvPr id="12" name="圆角矩形 30"/>
          <p:cNvSpPr/>
          <p:nvPr/>
        </p:nvSpPr>
        <p:spPr bwMode="auto">
          <a:xfrm>
            <a:off x="1926324" y="1712438"/>
            <a:ext cx="1565709" cy="573509"/>
          </a:xfrm>
          <a:prstGeom prst="roundRect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 w="190500"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tIns="0" bIns="0" anchor="ctr"/>
          <a:lstStyle/>
          <a:p>
            <a:pPr algn="ctr">
              <a:defRPr/>
            </a:pPr>
            <a:r>
              <a:rPr lang="zh-CN" altLang="en-US" sz="1500" dirty="0">
                <a:gradFill flip="none" rotWithShape="1">
                  <a:gsLst>
                    <a:gs pos="0">
                      <a:schemeClr val="tx1">
                        <a:shade val="30000"/>
                        <a:satMod val="115000"/>
                      </a:schemeClr>
                    </a:gs>
                    <a:gs pos="50000">
                      <a:schemeClr val="tx1">
                        <a:shade val="67500"/>
                        <a:satMod val="115000"/>
                      </a:schemeClr>
                    </a:gs>
                    <a:gs pos="100000">
                      <a:schemeClr val="tx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黑体" pitchFamily="49" charset="-122"/>
                <a:cs typeface="Times New Roman" pitchFamily="18" charset="0"/>
              </a:rPr>
              <a:t>人工智能概述</a:t>
            </a:r>
            <a:endParaRPr lang="en-US" altLang="zh-CN" sz="1500" dirty="0">
              <a:gradFill flip="none" rotWithShape="1">
                <a:gsLst>
                  <a:gs pos="0">
                    <a:schemeClr val="tx1">
                      <a:shade val="30000"/>
                      <a:satMod val="115000"/>
                    </a:schemeClr>
                  </a:gs>
                  <a:gs pos="50000">
                    <a:schemeClr val="tx1">
                      <a:shade val="67500"/>
                      <a:satMod val="115000"/>
                    </a:schemeClr>
                  </a:gs>
                  <a:gs pos="100000">
                    <a:schemeClr val="tx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2" name="右箭头 1"/>
          <p:cNvSpPr/>
          <p:nvPr/>
        </p:nvSpPr>
        <p:spPr>
          <a:xfrm>
            <a:off x="3593166" y="1863108"/>
            <a:ext cx="400050" cy="272168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 dirty="0">
              <a:ea typeface="黑体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298234" y="2858504"/>
                <a:ext cx="4699000" cy="13010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zh-CN" sz="13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二十世纪初涌现的可计算思想的提出推动了原始递归函数、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350">
                        <a:latin typeface="Cambria Math"/>
                        <a:ea typeface="微软雅黑" panose="020B0503020204020204" pitchFamily="34" charset="-122"/>
                      </a:rPr>
                      <m:t>λ</m:t>
                    </m:r>
                    <m:r>
                      <a:rPr lang="zh-CN" altLang="en-US" sz="1350">
                        <a:latin typeface="Cambria Math"/>
                        <a:ea typeface="微软雅黑" panose="020B0503020204020204" pitchFamily="34" charset="-122"/>
                      </a:rPr>
                      <m:t>−</m:t>
                    </m:r>
                    <m:r>
                      <a:rPr lang="zh-CN" altLang="zh-CN" sz="1350">
                        <a:latin typeface="Cambria Math"/>
                        <a:ea typeface="微软雅黑" panose="020B0503020204020204" pitchFamily="34" charset="-122"/>
                      </a:rPr>
                      <m:t>演算</m:t>
                    </m:r>
                  </m:oMath>
                </a14:m>
                <a:r>
                  <a:rPr lang="zh-CN" altLang="zh-CN" sz="13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和图灵机等“计算载体”的出现，由于图灵机以机械方式进行“计算”，因此成为了现代计算机理论模型，宣示着自动计算时代的到来，也成为人工智能的“机器载体”</a:t>
                </a:r>
                <a:r>
                  <a:rPr lang="zh-CN" altLang="zh-CN" sz="1350" dirty="0"/>
                  <a:t>。</a:t>
                </a:r>
                <a:endParaRPr lang="en-US" altLang="zh-CN" sz="135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234" y="2858504"/>
                <a:ext cx="4699000" cy="1301062"/>
              </a:xfrm>
              <a:prstGeom prst="rect">
                <a:avLst/>
              </a:prstGeom>
              <a:blipFill>
                <a:blip r:embed="rId3"/>
                <a:stretch>
                  <a:fillRect l="-259" r="-4150" b="-37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2064286" y="764974"/>
            <a:ext cx="5507057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350" dirty="0"/>
              <a:t>“我们必须知道，我们必将知道”（大卫 希尔伯特，</a:t>
            </a:r>
            <a:r>
              <a:rPr lang="en-US" altLang="zh-CN" sz="1350" dirty="0"/>
              <a:t>David Hilbert)</a:t>
            </a:r>
            <a:endParaRPr lang="zh-CN" altLang="en-US" sz="1350" dirty="0"/>
          </a:p>
        </p:txBody>
      </p:sp>
    </p:spTree>
    <p:extLst>
      <p:ext uri="{BB962C8B-B14F-4D97-AF65-F5344CB8AC3E}">
        <p14:creationId xmlns:p14="http://schemas.microsoft.com/office/powerpoint/2010/main" val="3927099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5"/>
          <p:cNvSpPr>
            <a:spLocks noGrp="1"/>
          </p:cNvSpPr>
          <p:nvPr>
            <p:ph type="title"/>
          </p:nvPr>
        </p:nvSpPr>
        <p:spPr>
          <a:xfrm>
            <a:off x="1489440" y="106010"/>
            <a:ext cx="6274012" cy="493295"/>
          </a:xfrm>
        </p:spPr>
        <p:txBody>
          <a:bodyPr/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《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人工智能导论：模型与算法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》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：第一章   绪论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448718" y="825116"/>
          <a:ext cx="6056523" cy="3702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4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1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856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0" dirty="0">
                          <a:solidFill>
                            <a:schemeClr val="tx1"/>
                          </a:solidFill>
                        </a:rPr>
                        <a:t>手段与方法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0" dirty="0">
                          <a:solidFill>
                            <a:schemeClr val="tx1"/>
                          </a:solidFill>
                        </a:rPr>
                        <a:t>特点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994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以符号主义为核心的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逻辑推理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将概念（如命题等）符号化，从若干判断（前提）出发得到新判断（结论）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994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以问题求解为核心的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探寻搜索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探寻搜索依据已有信息来寻找满足约束条件的待求解问题的答案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994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以数据驱动为核心的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机器学习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从数据中发现数据所承载语义（如概念）的内在模式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4272">
                <a:tc>
                  <a:txBody>
                    <a:bodyPr/>
                    <a:lstStyle/>
                    <a:p>
                      <a:pPr algn="ctr"/>
                      <a:endParaRPr lang="en-US" altLang="zh-CN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以行为主义为核心的</a:t>
                      </a:r>
                      <a:endParaRPr lang="en-US" altLang="zh-CN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强化学习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根据环境所提供的奖罚反馈来学习所处状态可施加的最佳行动，在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探索（未知空间）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利用（已有经验）（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exploration vs. exploitation</a:t>
                      </a:r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之间寻找平衡，完成某个序列化任务，具备自我学习能力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9994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以博弈对抗为核心的群体智能（两人及以上）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从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数据拟合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优化解的求取向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均衡解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的求取迈进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1778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右箭头 10"/>
          <p:cNvSpPr/>
          <p:nvPr/>
        </p:nvSpPr>
        <p:spPr>
          <a:xfrm>
            <a:off x="3448049" y="1946650"/>
            <a:ext cx="400050" cy="272168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 dirty="0">
              <a:ea typeface="黑体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74983" y="3085463"/>
            <a:ext cx="4609856" cy="890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这里的“擢”即抽引，表示从一个典型个别事例中抽引出一个一般命题（虑），这种归纳推理的方式不用怀疑，因为其理由或根据是“与典型事例同类的事物联系是存在，还是不存在”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30"/>
          <p:cNvSpPr/>
          <p:nvPr/>
        </p:nvSpPr>
        <p:spPr bwMode="auto">
          <a:xfrm>
            <a:off x="1704376" y="1795979"/>
            <a:ext cx="1658843" cy="573509"/>
          </a:xfrm>
          <a:prstGeom prst="roundRect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 w="190500"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tIns="0" bIns="0" anchor="ctr"/>
          <a:lstStyle/>
          <a:p>
            <a:pPr algn="ctr">
              <a:defRPr/>
            </a:pPr>
            <a:r>
              <a:rPr lang="zh-CN" altLang="en-US" sz="1500" dirty="0">
                <a:gradFill flip="none" rotWithShape="1">
                  <a:gsLst>
                    <a:gs pos="0">
                      <a:schemeClr val="tx1">
                        <a:shade val="30000"/>
                        <a:satMod val="115000"/>
                      </a:schemeClr>
                    </a:gs>
                    <a:gs pos="50000">
                      <a:schemeClr val="tx1">
                        <a:shade val="67500"/>
                        <a:satMod val="115000"/>
                      </a:schemeClr>
                    </a:gs>
                    <a:gs pos="100000">
                      <a:schemeClr val="tx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黑体" pitchFamily="49" charset="-122"/>
                <a:cs typeface="Times New Roman" pitchFamily="18" charset="0"/>
              </a:rPr>
              <a:t>逻辑与推理</a:t>
            </a:r>
            <a:endParaRPr lang="en-US" altLang="zh-CN" sz="1500" dirty="0">
              <a:gradFill flip="none" rotWithShape="1">
                <a:gsLst>
                  <a:gs pos="0">
                    <a:schemeClr val="tx1">
                      <a:shade val="30000"/>
                      <a:satMod val="115000"/>
                    </a:schemeClr>
                  </a:gs>
                  <a:gs pos="50000">
                    <a:schemeClr val="tx1">
                      <a:shade val="67500"/>
                      <a:satMod val="115000"/>
                    </a:schemeClr>
                  </a:gs>
                  <a:gs pos="100000">
                    <a:schemeClr val="tx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3935073" y="1557333"/>
            <a:ext cx="3356845" cy="1039750"/>
          </a:xfrm>
          <a:prstGeom prst="round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 w="190500" h="63500"/>
          </a:sp3d>
        </p:spPr>
        <p:txBody>
          <a:bodyPr wrap="none" tIns="0" bIns="0" anchor="ctr"/>
          <a:lstStyle/>
          <a:p>
            <a:pPr marL="214313" indent="-214313">
              <a:buFont typeface="Wingdings" panose="05000000000000000000" pitchFamily="2" charset="2"/>
              <a:buChar char="l"/>
            </a:pPr>
            <a:r>
              <a:rPr lang="zh-CN" altLang="zh-CN" sz="1200" b="1" kern="0" dirty="0">
                <a:solidFill>
                  <a:srgbClr val="C00000"/>
                </a:solidFill>
                <a:latin typeface="Times New Roman"/>
                <a:ea typeface="微软雅黑" panose="020B0503020204020204" pitchFamily="34" charset="-122"/>
                <a:cs typeface="Times New Roman" panose="02020603050405020304" pitchFamily="18" charset="0"/>
              </a:rPr>
              <a:t>命题逻辑</a:t>
            </a:r>
          </a:p>
          <a:p>
            <a:pPr marL="214313" indent="-214313">
              <a:buFont typeface="Wingdings" panose="05000000000000000000" pitchFamily="2" charset="2"/>
              <a:buChar char="l"/>
            </a:pPr>
            <a:r>
              <a:rPr lang="zh-CN" altLang="zh-CN" sz="1200" b="1" kern="0" dirty="0">
                <a:solidFill>
                  <a:srgbClr val="C00000"/>
                </a:solidFill>
                <a:latin typeface="Times New Roman"/>
                <a:ea typeface="微软雅黑" panose="020B0503020204020204" pitchFamily="34" charset="-122"/>
                <a:cs typeface="Times New Roman" panose="02020603050405020304" pitchFamily="18" charset="0"/>
              </a:rPr>
              <a:t>谓词逻辑</a:t>
            </a:r>
          </a:p>
          <a:p>
            <a:pPr marL="214313" indent="-214313">
              <a:buFont typeface="Wingdings" panose="05000000000000000000" pitchFamily="2" charset="2"/>
              <a:buChar char="l"/>
            </a:pPr>
            <a:r>
              <a:rPr lang="zh-CN" altLang="zh-CN" sz="1200" b="1" kern="0" dirty="0">
                <a:solidFill>
                  <a:srgbClr val="C00000"/>
                </a:solidFill>
                <a:latin typeface="Times New Roman"/>
                <a:ea typeface="微软雅黑" panose="020B0503020204020204" pitchFamily="34" charset="-122"/>
                <a:cs typeface="Times New Roman" panose="02020603050405020304" pitchFamily="18" charset="0"/>
              </a:rPr>
              <a:t>知识图谱</a:t>
            </a:r>
            <a:r>
              <a:rPr lang="zh-CN" altLang="en-US" sz="1200" b="1" kern="0" dirty="0">
                <a:solidFill>
                  <a:srgbClr val="C00000"/>
                </a:solidFill>
                <a:latin typeface="Times New Roman"/>
                <a:ea typeface="微软雅黑" panose="020B0503020204020204" pitchFamily="34" charset="-122"/>
                <a:cs typeface="Times New Roman" panose="02020603050405020304" pitchFamily="18" charset="0"/>
              </a:rPr>
              <a:t>推理</a:t>
            </a:r>
            <a:endParaRPr lang="en-US" altLang="zh-CN" sz="1200" b="1" kern="0" dirty="0">
              <a:solidFill>
                <a:srgbClr val="C00000"/>
              </a:solidFill>
              <a:latin typeface="Times New Roman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14313" indent="-214313">
              <a:buFont typeface="Wingdings" panose="05000000000000000000" pitchFamily="2" charset="2"/>
              <a:buChar char="l"/>
            </a:pPr>
            <a:r>
              <a:rPr lang="zh-CN" altLang="en-US" sz="1200" b="1" kern="0" dirty="0">
                <a:solidFill>
                  <a:srgbClr val="C00000"/>
                </a:solidFill>
                <a:latin typeface="Times New Roman"/>
                <a:ea typeface="微软雅黑" panose="020B0503020204020204" pitchFamily="34" charset="-122"/>
                <a:cs typeface="Times New Roman" panose="02020603050405020304" pitchFamily="18" charset="0"/>
              </a:rPr>
              <a:t>因果推理</a:t>
            </a:r>
            <a:endParaRPr lang="zh-CN" altLang="zh-CN" sz="1200" b="1" kern="0" dirty="0">
              <a:solidFill>
                <a:srgbClr val="C00000"/>
              </a:solidFill>
              <a:latin typeface="Times New Roman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683606" y="730285"/>
            <a:ext cx="3954056" cy="367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擢虑不疑，说在有无</a:t>
            </a:r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r>
              <a:rPr lang="zh-CN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《墨辨·经下》</a:t>
            </a:r>
          </a:p>
        </p:txBody>
      </p:sp>
      <p:sp>
        <p:nvSpPr>
          <p:cNvPr id="9" name="标题 5"/>
          <p:cNvSpPr>
            <a:spLocks noGrp="1"/>
          </p:cNvSpPr>
          <p:nvPr>
            <p:ph type="title"/>
          </p:nvPr>
        </p:nvSpPr>
        <p:spPr>
          <a:xfrm>
            <a:off x="1489440" y="106010"/>
            <a:ext cx="6274012" cy="493295"/>
          </a:xfrm>
        </p:spPr>
        <p:txBody>
          <a:bodyPr/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《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人工智能导论：模型与算法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》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：第二章  逻辑与推理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027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 bwMode="auto">
          <a:xfrm>
            <a:off x="4041099" y="1702800"/>
            <a:ext cx="3352754" cy="853482"/>
          </a:xfrm>
          <a:prstGeom prst="round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 w="190500" h="63500"/>
          </a:sp3d>
        </p:spPr>
        <p:txBody>
          <a:bodyPr wrap="none" tIns="0" bIns="0" anchor="ctr"/>
          <a:lstStyle/>
          <a:p>
            <a:pPr marL="214313" indent="-214313">
              <a:buFont typeface="Wingdings" panose="05000000000000000000" pitchFamily="2" charset="2"/>
              <a:buChar char="l"/>
            </a:pPr>
            <a:r>
              <a:rPr lang="zh-CN" altLang="zh-CN" sz="1200" b="1" kern="0" dirty="0">
                <a:solidFill>
                  <a:srgbClr val="C00000"/>
                </a:solidFill>
                <a:latin typeface="Times New Roman"/>
                <a:ea typeface="微软雅黑" panose="020B0503020204020204" pitchFamily="34" charset="-122"/>
                <a:cs typeface="Times New Roman" panose="02020603050405020304" pitchFamily="18" charset="0"/>
              </a:rPr>
              <a:t>启发式搜索</a:t>
            </a:r>
          </a:p>
          <a:p>
            <a:pPr marL="214313" indent="-214313">
              <a:buFont typeface="Wingdings" panose="05000000000000000000" pitchFamily="2" charset="2"/>
              <a:buChar char="l"/>
            </a:pPr>
            <a:r>
              <a:rPr lang="zh-CN" altLang="zh-CN" sz="1200" b="1" kern="0" dirty="0">
                <a:solidFill>
                  <a:srgbClr val="C00000"/>
                </a:solidFill>
                <a:latin typeface="Times New Roman"/>
                <a:ea typeface="微软雅黑" panose="020B0503020204020204" pitchFamily="34" charset="-122"/>
                <a:cs typeface="Times New Roman" panose="02020603050405020304" pitchFamily="18" charset="0"/>
              </a:rPr>
              <a:t>对抗搜索（</a:t>
            </a:r>
            <a:r>
              <a:rPr lang="en-US" altLang="zh-CN" sz="1200" b="1" kern="0" dirty="0">
                <a:solidFill>
                  <a:srgbClr val="C00000"/>
                </a:solidFill>
                <a:latin typeface="Times New Roman"/>
                <a:ea typeface="微软雅黑" panose="020B0503020204020204" pitchFamily="34" charset="-122"/>
                <a:cs typeface="Times New Roman" panose="02020603050405020304" pitchFamily="18" charset="0"/>
              </a:rPr>
              <a:t>Minimax</a:t>
            </a:r>
            <a:r>
              <a:rPr lang="zh-CN" altLang="en-US" sz="1200" b="1" kern="0" dirty="0">
                <a:solidFill>
                  <a:srgbClr val="C00000"/>
                </a:solidFill>
                <a:latin typeface="Times New Roman"/>
                <a:ea typeface="微软雅黑" panose="020B0503020204020204" pitchFamily="34" charset="-122"/>
                <a:cs typeface="Times New Roman" panose="02020603050405020304" pitchFamily="18" charset="0"/>
              </a:rPr>
              <a:t>及</a:t>
            </a:r>
            <a:r>
              <a:rPr lang="en-US" altLang="zh-CN" sz="1200" b="1" kern="0" dirty="0">
                <a:solidFill>
                  <a:srgbClr val="C00000"/>
                </a:solidFill>
                <a:latin typeface="Times New Roman"/>
                <a:ea typeface="微软雅黑" panose="020B0503020204020204" pitchFamily="34" charset="-122"/>
                <a:cs typeface="Times New Roman" panose="02020603050405020304" pitchFamily="18" charset="0"/>
              </a:rPr>
              <a:t>Alpha-Beta</a:t>
            </a:r>
            <a:r>
              <a:rPr lang="zh-CN" altLang="zh-CN" sz="1200" b="1" kern="0" dirty="0">
                <a:solidFill>
                  <a:srgbClr val="C00000"/>
                </a:solidFill>
                <a:latin typeface="Times New Roman"/>
                <a:ea typeface="微软雅黑" panose="020B0503020204020204" pitchFamily="34" charset="-122"/>
                <a:cs typeface="Times New Roman" panose="02020603050405020304" pitchFamily="18" charset="0"/>
              </a:rPr>
              <a:t>剪枝搜索）</a:t>
            </a:r>
          </a:p>
          <a:p>
            <a:pPr marL="214313" indent="-214313">
              <a:buFont typeface="Wingdings" panose="05000000000000000000" pitchFamily="2" charset="2"/>
              <a:buChar char="l"/>
            </a:pPr>
            <a:r>
              <a:rPr lang="zh-CN" altLang="zh-CN" sz="1200" b="1" kern="0" dirty="0">
                <a:solidFill>
                  <a:srgbClr val="C00000"/>
                </a:solidFill>
                <a:latin typeface="Times New Roman"/>
                <a:ea typeface="微软雅黑" panose="020B0503020204020204" pitchFamily="34" charset="-122"/>
                <a:cs typeface="Times New Roman" panose="02020603050405020304" pitchFamily="18" charset="0"/>
              </a:rPr>
              <a:t>蒙特卡洛树搜索</a:t>
            </a:r>
          </a:p>
        </p:txBody>
      </p:sp>
      <p:sp>
        <p:nvSpPr>
          <p:cNvPr id="9" name="圆角矩形 30"/>
          <p:cNvSpPr/>
          <p:nvPr/>
        </p:nvSpPr>
        <p:spPr bwMode="auto">
          <a:xfrm>
            <a:off x="1880392" y="1842788"/>
            <a:ext cx="1612275" cy="573509"/>
          </a:xfrm>
          <a:prstGeom prst="roundRect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 w="190500"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tIns="0" bIns="0" anchor="ctr"/>
          <a:lstStyle/>
          <a:p>
            <a:pPr algn="ctr">
              <a:defRPr/>
            </a:pPr>
            <a:r>
              <a:rPr lang="zh-CN" altLang="en-US" sz="1500" dirty="0">
                <a:gradFill flip="none" rotWithShape="1">
                  <a:gsLst>
                    <a:gs pos="0">
                      <a:schemeClr val="tx1">
                        <a:shade val="30000"/>
                        <a:satMod val="115000"/>
                      </a:schemeClr>
                    </a:gs>
                    <a:gs pos="50000">
                      <a:schemeClr val="tx1">
                        <a:shade val="67500"/>
                        <a:satMod val="115000"/>
                      </a:schemeClr>
                    </a:gs>
                    <a:gs pos="100000">
                      <a:schemeClr val="tx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黑体" pitchFamily="49" charset="-122"/>
                <a:cs typeface="Times New Roman" pitchFamily="18" charset="0"/>
              </a:rPr>
              <a:t>搜索求解</a:t>
            </a:r>
            <a:endParaRPr lang="en-US" altLang="zh-CN" sz="1500" dirty="0">
              <a:gradFill flip="none" rotWithShape="1">
                <a:gsLst>
                  <a:gs pos="0">
                    <a:schemeClr val="tx1">
                      <a:shade val="30000"/>
                      <a:satMod val="115000"/>
                    </a:schemeClr>
                  </a:gs>
                  <a:gs pos="50000">
                    <a:schemeClr val="tx1">
                      <a:shade val="67500"/>
                      <a:satMod val="115000"/>
                    </a:schemeClr>
                  </a:gs>
                  <a:gs pos="100000">
                    <a:schemeClr val="tx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3537284" y="1993458"/>
            <a:ext cx="400050" cy="272168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 dirty="0">
              <a:ea typeface="黑体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90497" y="3099212"/>
            <a:ext cx="5340273" cy="990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搜索算法通过模拟智能体的一系列动作，按照一定规则探索智能体的所有可能行动，直到找到一种满足约束限制的解法，以此来指导智能体的行动。</a:t>
            </a:r>
            <a:endParaRPr lang="zh-CN" altLang="en-US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标题 5"/>
          <p:cNvSpPr>
            <a:spLocks noGrp="1"/>
          </p:cNvSpPr>
          <p:nvPr>
            <p:ph type="title"/>
          </p:nvPr>
        </p:nvSpPr>
        <p:spPr>
          <a:xfrm>
            <a:off x="1489440" y="106010"/>
            <a:ext cx="6274012" cy="493295"/>
          </a:xfrm>
        </p:spPr>
        <p:txBody>
          <a:bodyPr/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《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人工智能导论：模型与算法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》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：第三章  搜索求解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353099" y="804649"/>
            <a:ext cx="3954056" cy="367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故记诵者，学问之舟车也   清 章学诚 </a:t>
            </a:r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文史通义</a:t>
            </a:r>
            <a:r>
              <a:rPr lang="zh-CN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</p:txBody>
      </p:sp>
    </p:spTree>
    <p:extLst>
      <p:ext uri="{BB962C8B-B14F-4D97-AF65-F5344CB8AC3E}">
        <p14:creationId xmlns:p14="http://schemas.microsoft.com/office/powerpoint/2010/main" val="4035753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右箭头 10"/>
          <p:cNvSpPr/>
          <p:nvPr/>
        </p:nvSpPr>
        <p:spPr>
          <a:xfrm>
            <a:off x="3448050" y="1926856"/>
            <a:ext cx="400050" cy="272168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 dirty="0">
              <a:ea typeface="黑体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063893" y="836490"/>
            <a:ext cx="466480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5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化繁为简、大巧不工</a:t>
            </a:r>
            <a:r>
              <a:rPr lang="en-US" altLang="zh-CN" sz="15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Ronald Aylmer Fisher</a:t>
            </a:r>
            <a:endParaRPr lang="zh-CN" altLang="zh-CN" sz="15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4002617" y="1394896"/>
            <a:ext cx="2432051" cy="1336085"/>
          </a:xfrm>
          <a:prstGeom prst="round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 w="190500" h="63500"/>
          </a:sp3d>
        </p:spPr>
        <p:txBody>
          <a:bodyPr wrap="none" tIns="0" bIns="0" anchor="ctr"/>
          <a:lstStyle/>
          <a:p>
            <a:pPr marL="214313" indent="-214313">
              <a:buFont typeface="Wingdings" panose="05000000000000000000" pitchFamily="2" charset="2"/>
              <a:buChar char="l"/>
            </a:pPr>
            <a:r>
              <a:rPr lang="zh-CN" altLang="zh-CN" sz="1200" b="1" kern="0" dirty="0">
                <a:solidFill>
                  <a:srgbClr val="C00000"/>
                </a:solidFill>
                <a:latin typeface="Times New Roman"/>
                <a:ea typeface="微软雅黑" panose="020B0503020204020204" pitchFamily="34" charset="-122"/>
                <a:cs typeface="Times New Roman" panose="02020603050405020304" pitchFamily="18" charset="0"/>
              </a:rPr>
              <a:t>机器学习基本概念</a:t>
            </a:r>
          </a:p>
          <a:p>
            <a:pPr marL="214313" indent="-214313">
              <a:buFont typeface="Wingdings" panose="05000000000000000000" pitchFamily="2" charset="2"/>
              <a:buChar char="l"/>
            </a:pPr>
            <a:r>
              <a:rPr lang="zh-CN" altLang="zh-CN" sz="1200" b="1" kern="0" dirty="0">
                <a:solidFill>
                  <a:srgbClr val="C00000"/>
                </a:solidFill>
                <a:latin typeface="Times New Roman"/>
                <a:ea typeface="微软雅黑" panose="020B0503020204020204" pitchFamily="34" charset="-122"/>
                <a:cs typeface="Times New Roman" panose="02020603050405020304" pitchFamily="18" charset="0"/>
              </a:rPr>
              <a:t>回归</a:t>
            </a:r>
            <a:r>
              <a:rPr lang="zh-CN" altLang="en-US" sz="1200" b="1" kern="0" dirty="0">
                <a:solidFill>
                  <a:srgbClr val="C00000"/>
                </a:solidFill>
                <a:latin typeface="Times New Roman"/>
                <a:ea typeface="微软雅黑" panose="020B0503020204020204" pitchFamily="34" charset="-122"/>
                <a:cs typeface="Times New Roman" panose="02020603050405020304" pitchFamily="18" charset="0"/>
              </a:rPr>
              <a:t>分析、决策树</a:t>
            </a:r>
            <a:r>
              <a:rPr lang="zh-CN" altLang="zh-CN" sz="1200" b="1" kern="0" dirty="0">
                <a:solidFill>
                  <a:srgbClr val="C00000"/>
                </a:solidFill>
                <a:latin typeface="Times New Roman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</a:p>
          <a:p>
            <a:pPr marL="214313" indent="-214313">
              <a:buFont typeface="Wingdings" panose="05000000000000000000" pitchFamily="2" charset="2"/>
              <a:buChar char="l"/>
            </a:pPr>
            <a:r>
              <a:rPr lang="zh-CN" altLang="en-US" sz="1200" b="1" kern="0" dirty="0">
                <a:solidFill>
                  <a:srgbClr val="C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线性判别分析、</a:t>
            </a:r>
            <a:r>
              <a:rPr lang="en-US" altLang="zh-CN" sz="1200" b="1" kern="0" dirty="0">
                <a:solidFill>
                  <a:srgbClr val="C00000"/>
                </a:solidFill>
                <a:latin typeface="Times New Roman"/>
                <a:ea typeface="微软雅黑" panose="020B0503020204020204" pitchFamily="34" charset="-122"/>
                <a:cs typeface="Times New Roman" panose="02020603050405020304" pitchFamily="18" charset="0"/>
              </a:rPr>
              <a:t>Ada Boosting</a:t>
            </a:r>
          </a:p>
          <a:p>
            <a:pPr marL="214313" indent="-214313">
              <a:buFont typeface="Wingdings" panose="05000000000000000000" pitchFamily="2" charset="2"/>
              <a:buChar char="l"/>
            </a:pPr>
            <a:r>
              <a:rPr lang="zh-CN" altLang="en-US" sz="1200" b="1" kern="0" dirty="0">
                <a:solidFill>
                  <a:srgbClr val="C00000"/>
                </a:solidFill>
                <a:latin typeface="Times New Roman"/>
                <a:ea typeface="微软雅黑" panose="020B0503020204020204" pitchFamily="34" charset="-122"/>
                <a:cs typeface="Times New Roman" panose="02020603050405020304" pitchFamily="18" charset="0"/>
              </a:rPr>
              <a:t>支持向量机、生成学习模型</a:t>
            </a:r>
            <a:endParaRPr lang="zh-CN" altLang="zh-CN" sz="1200" b="1" kern="0" dirty="0">
              <a:solidFill>
                <a:srgbClr val="C00000"/>
              </a:solidFill>
              <a:latin typeface="Times New Roman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30"/>
          <p:cNvSpPr/>
          <p:nvPr/>
        </p:nvSpPr>
        <p:spPr bwMode="auto">
          <a:xfrm>
            <a:off x="1828582" y="1686136"/>
            <a:ext cx="1565709" cy="701090"/>
          </a:xfrm>
          <a:prstGeom prst="roundRect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 w="190500"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tIns="0" bIns="0" anchor="ctr"/>
          <a:lstStyle/>
          <a:p>
            <a:pPr algn="ctr">
              <a:defRPr/>
            </a:pPr>
            <a:r>
              <a:rPr lang="zh-CN" altLang="en-US" sz="1500" dirty="0">
                <a:gradFill flip="none" rotWithShape="1">
                  <a:gsLst>
                    <a:gs pos="0">
                      <a:schemeClr val="tx1">
                        <a:shade val="30000"/>
                        <a:satMod val="115000"/>
                      </a:schemeClr>
                    </a:gs>
                    <a:gs pos="50000">
                      <a:schemeClr val="tx1">
                        <a:shade val="67500"/>
                        <a:satMod val="115000"/>
                      </a:schemeClr>
                    </a:gs>
                    <a:gs pos="100000">
                      <a:schemeClr val="tx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黑体" pitchFamily="49" charset="-122"/>
                <a:cs typeface="Times New Roman" pitchFamily="18" charset="0"/>
              </a:rPr>
              <a:t>统计机器学习</a:t>
            </a:r>
            <a:endParaRPr lang="en-US" altLang="zh-CN" sz="1500" dirty="0">
              <a:gradFill flip="none" rotWithShape="1">
                <a:gsLst>
                  <a:gs pos="0">
                    <a:schemeClr val="tx1">
                      <a:shade val="30000"/>
                      <a:satMod val="115000"/>
                    </a:schemeClr>
                  </a:gs>
                  <a:gs pos="50000">
                    <a:schemeClr val="tx1">
                      <a:shade val="67500"/>
                      <a:satMod val="115000"/>
                    </a:schemeClr>
                  </a:gs>
                  <a:gs pos="100000">
                    <a:schemeClr val="tx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黑体" pitchFamily="49" charset="-122"/>
              <a:cs typeface="Times New Roman" pitchFamily="18" charset="0"/>
            </a:endParaRPr>
          </a:p>
          <a:p>
            <a:pPr algn="ctr">
              <a:defRPr/>
            </a:pPr>
            <a:r>
              <a:rPr lang="zh-CN" altLang="en-US" sz="1500" dirty="0">
                <a:gradFill flip="none" rotWithShape="1">
                  <a:gsLst>
                    <a:gs pos="0">
                      <a:schemeClr val="tx1">
                        <a:shade val="30000"/>
                        <a:satMod val="115000"/>
                      </a:schemeClr>
                    </a:gs>
                    <a:gs pos="50000">
                      <a:schemeClr val="tx1">
                        <a:shade val="67500"/>
                        <a:satMod val="115000"/>
                      </a:schemeClr>
                    </a:gs>
                    <a:gs pos="100000">
                      <a:schemeClr val="tx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黑体" pitchFamily="49" charset="-122"/>
                <a:cs typeface="Times New Roman" pitchFamily="18" charset="0"/>
              </a:rPr>
              <a:t>监督学习</a:t>
            </a:r>
            <a:endParaRPr lang="en-US" altLang="zh-CN" sz="1500" dirty="0">
              <a:gradFill flip="none" rotWithShape="1">
                <a:gsLst>
                  <a:gs pos="0">
                    <a:schemeClr val="tx1">
                      <a:shade val="30000"/>
                      <a:satMod val="115000"/>
                    </a:schemeClr>
                  </a:gs>
                  <a:gs pos="50000">
                    <a:schemeClr val="tx1">
                      <a:shade val="67500"/>
                      <a:satMod val="115000"/>
                    </a:schemeClr>
                  </a:gs>
                  <a:gs pos="100000">
                    <a:schemeClr val="tx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794" y="2751820"/>
            <a:ext cx="3116262" cy="151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3"/>
          <p:cNvSpPr/>
          <p:nvPr/>
        </p:nvSpPr>
        <p:spPr>
          <a:xfrm>
            <a:off x="2681794" y="4366819"/>
            <a:ext cx="3429000" cy="3366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从标注数据到概念空间的映射</a:t>
            </a:r>
          </a:p>
        </p:txBody>
      </p:sp>
      <p:sp>
        <p:nvSpPr>
          <p:cNvPr id="12" name="标题 5"/>
          <p:cNvSpPr>
            <a:spLocks noGrp="1"/>
          </p:cNvSpPr>
          <p:nvPr>
            <p:ph type="title"/>
          </p:nvPr>
        </p:nvSpPr>
        <p:spPr>
          <a:xfrm>
            <a:off x="1035586" y="106010"/>
            <a:ext cx="6727865" cy="493295"/>
          </a:xfrm>
        </p:spPr>
        <p:txBody>
          <a:bodyPr/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《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人工智能导论：模型与算法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》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：第四章  机器学习：监督学习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584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右箭头 10"/>
          <p:cNvSpPr/>
          <p:nvPr/>
        </p:nvSpPr>
        <p:spPr>
          <a:xfrm>
            <a:off x="3448050" y="1819110"/>
            <a:ext cx="400050" cy="272168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 dirty="0">
              <a:ea typeface="黑体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59228" y="787140"/>
            <a:ext cx="446106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15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物以类聚，人以群分</a:t>
            </a:r>
            <a:r>
              <a:rPr lang="en-US" altLang="zh-CN" sz="15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《</a:t>
            </a:r>
            <a:r>
              <a:rPr lang="zh-CN" altLang="en-US" sz="15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战国策</a:t>
            </a:r>
            <a:r>
              <a:rPr lang="en-US" altLang="zh-CN" sz="15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·</a:t>
            </a:r>
            <a:r>
              <a:rPr lang="zh-CN" altLang="en-US" sz="15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齐策三</a:t>
            </a:r>
            <a:r>
              <a:rPr lang="en-US" altLang="zh-CN" sz="15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endParaRPr lang="zh-CN" altLang="zh-CN" sz="15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30"/>
          <p:cNvSpPr/>
          <p:nvPr/>
        </p:nvSpPr>
        <p:spPr bwMode="auto">
          <a:xfrm>
            <a:off x="1828582" y="1578391"/>
            <a:ext cx="1565709" cy="701090"/>
          </a:xfrm>
          <a:prstGeom prst="roundRect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 w="190500"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tIns="0" bIns="0" anchor="ctr"/>
          <a:lstStyle/>
          <a:p>
            <a:pPr algn="ctr">
              <a:defRPr/>
            </a:pPr>
            <a:r>
              <a:rPr lang="zh-CN" altLang="en-US" sz="1500" dirty="0">
                <a:gradFill flip="none" rotWithShape="1">
                  <a:gsLst>
                    <a:gs pos="0">
                      <a:schemeClr val="tx1">
                        <a:shade val="30000"/>
                        <a:satMod val="115000"/>
                      </a:schemeClr>
                    </a:gs>
                    <a:gs pos="50000">
                      <a:schemeClr val="tx1">
                        <a:shade val="67500"/>
                        <a:satMod val="115000"/>
                      </a:schemeClr>
                    </a:gs>
                    <a:gs pos="100000">
                      <a:schemeClr val="tx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黑体" pitchFamily="49" charset="-122"/>
                <a:cs typeface="Times New Roman" pitchFamily="18" charset="0"/>
              </a:rPr>
              <a:t>统计机器学习</a:t>
            </a:r>
            <a:endParaRPr lang="en-US" altLang="zh-CN" sz="1500" dirty="0">
              <a:gradFill flip="none" rotWithShape="1">
                <a:gsLst>
                  <a:gs pos="0">
                    <a:schemeClr val="tx1">
                      <a:shade val="30000"/>
                      <a:satMod val="115000"/>
                    </a:schemeClr>
                  </a:gs>
                  <a:gs pos="50000">
                    <a:schemeClr val="tx1">
                      <a:shade val="67500"/>
                      <a:satMod val="115000"/>
                    </a:schemeClr>
                  </a:gs>
                  <a:gs pos="100000">
                    <a:schemeClr val="tx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黑体" pitchFamily="49" charset="-122"/>
              <a:cs typeface="Times New Roman" pitchFamily="18" charset="0"/>
            </a:endParaRPr>
          </a:p>
          <a:p>
            <a:pPr algn="ctr">
              <a:defRPr/>
            </a:pPr>
            <a:r>
              <a:rPr lang="zh-CN" altLang="en-US" sz="1500" dirty="0">
                <a:gradFill flip="none" rotWithShape="1">
                  <a:gsLst>
                    <a:gs pos="0">
                      <a:schemeClr val="tx1">
                        <a:shade val="30000"/>
                        <a:satMod val="115000"/>
                      </a:schemeClr>
                    </a:gs>
                    <a:gs pos="50000">
                      <a:schemeClr val="tx1">
                        <a:shade val="67500"/>
                        <a:satMod val="115000"/>
                      </a:schemeClr>
                    </a:gs>
                    <a:gs pos="100000">
                      <a:schemeClr val="tx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黑体" pitchFamily="49" charset="-122"/>
                <a:cs typeface="Times New Roman" pitchFamily="18" charset="0"/>
              </a:rPr>
              <a:t>非监督学习</a:t>
            </a:r>
            <a:endParaRPr lang="en-US" altLang="zh-CN" sz="1500" dirty="0">
              <a:gradFill flip="none" rotWithShape="1">
                <a:gsLst>
                  <a:gs pos="0">
                    <a:schemeClr val="tx1">
                      <a:shade val="30000"/>
                      <a:satMod val="115000"/>
                    </a:schemeClr>
                  </a:gs>
                  <a:gs pos="50000">
                    <a:schemeClr val="tx1">
                      <a:shade val="67500"/>
                      <a:satMod val="115000"/>
                    </a:schemeClr>
                  </a:gs>
                  <a:gs pos="100000">
                    <a:schemeClr val="tx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746694" y="4360516"/>
            <a:ext cx="3429000" cy="3366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学习无标注数据的分布</a:t>
            </a:r>
          </a:p>
        </p:txBody>
      </p:sp>
      <p:sp>
        <p:nvSpPr>
          <p:cNvPr id="12" name="圆角矩形 11"/>
          <p:cNvSpPr/>
          <p:nvPr/>
        </p:nvSpPr>
        <p:spPr bwMode="auto">
          <a:xfrm>
            <a:off x="4068234" y="1337126"/>
            <a:ext cx="2448985" cy="1132419"/>
          </a:xfrm>
          <a:prstGeom prst="round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 w="190500" h="63500"/>
          </a:sp3d>
        </p:spPr>
        <p:txBody>
          <a:bodyPr wrap="none" tIns="0" bIns="0" anchor="ctr"/>
          <a:lstStyle/>
          <a:p>
            <a:pPr marL="214313" indent="-214313">
              <a:buFont typeface="Wingdings" panose="05000000000000000000" pitchFamily="2" charset="2"/>
              <a:buChar char="l"/>
            </a:pPr>
            <a:endParaRPr lang="en-US" altLang="zh-CN" sz="1200" b="1" kern="0" dirty="0">
              <a:solidFill>
                <a:srgbClr val="C00000"/>
              </a:solidFill>
              <a:latin typeface="Times New Roman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14313" indent="-214313">
              <a:buFont typeface="Wingdings" panose="05000000000000000000" pitchFamily="2" charset="2"/>
              <a:buChar char="l"/>
            </a:pPr>
            <a:r>
              <a:rPr lang="en-US" altLang="zh-CN" sz="1200" b="1" kern="0" dirty="0">
                <a:solidFill>
                  <a:srgbClr val="C00000"/>
                </a:solidFill>
                <a:latin typeface="Times New Roman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zh-CN" altLang="en-US" sz="1200" b="1" kern="0" dirty="0">
                <a:solidFill>
                  <a:srgbClr val="C00000"/>
                </a:solidFill>
                <a:latin typeface="Times New Roman"/>
                <a:ea typeface="微软雅黑" panose="020B0503020204020204" pitchFamily="34" charset="-122"/>
                <a:cs typeface="Times New Roman" panose="02020603050405020304" pitchFamily="18" charset="0"/>
              </a:rPr>
              <a:t>均值聚类</a:t>
            </a:r>
            <a:endParaRPr lang="zh-CN" altLang="zh-CN" sz="1200" b="1" kern="0" dirty="0">
              <a:solidFill>
                <a:srgbClr val="C00000"/>
              </a:solidFill>
              <a:latin typeface="Times New Roman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14313" indent="-214313">
              <a:buFont typeface="Wingdings" panose="05000000000000000000" pitchFamily="2" charset="2"/>
              <a:buChar char="l"/>
            </a:pPr>
            <a:r>
              <a:rPr lang="zh-CN" altLang="zh-CN" sz="1200" b="1" kern="0" dirty="0">
                <a:solidFill>
                  <a:srgbClr val="C00000"/>
                </a:solidFill>
                <a:latin typeface="Times New Roman"/>
                <a:ea typeface="微软雅黑" panose="020B0503020204020204" pitchFamily="34" charset="-122"/>
                <a:cs typeface="Times New Roman" panose="02020603050405020304" pitchFamily="18" charset="0"/>
              </a:rPr>
              <a:t>主成</a:t>
            </a:r>
            <a:r>
              <a:rPr lang="zh-CN" altLang="en-US" sz="1200" b="1" kern="0" dirty="0">
                <a:solidFill>
                  <a:srgbClr val="C00000"/>
                </a:solidFill>
                <a:latin typeface="Times New Roman"/>
                <a:ea typeface="微软雅黑" panose="020B0503020204020204" pitchFamily="34" charset="-122"/>
                <a:cs typeface="Times New Roman" panose="02020603050405020304" pitchFamily="18" charset="0"/>
              </a:rPr>
              <a:t>分</a:t>
            </a:r>
            <a:r>
              <a:rPr lang="zh-CN" altLang="zh-CN" sz="1200" b="1" kern="0" dirty="0">
                <a:solidFill>
                  <a:srgbClr val="C00000"/>
                </a:solidFill>
                <a:latin typeface="Times New Roman"/>
                <a:ea typeface="微软雅黑" panose="020B0503020204020204" pitchFamily="34" charset="-122"/>
                <a:cs typeface="Times New Roman" panose="02020603050405020304" pitchFamily="18" charset="0"/>
              </a:rPr>
              <a:t>分析</a:t>
            </a:r>
            <a:endParaRPr lang="en-US" altLang="zh-CN" sz="1200" b="1" kern="0" dirty="0">
              <a:solidFill>
                <a:srgbClr val="C00000"/>
              </a:solidFill>
              <a:latin typeface="Times New Roman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14313" indent="-214313">
              <a:buFont typeface="Wingdings" panose="05000000000000000000" pitchFamily="2" charset="2"/>
              <a:buChar char="l"/>
            </a:pPr>
            <a:r>
              <a:rPr lang="zh-CN" altLang="en-US" sz="1200" b="1" kern="0" dirty="0">
                <a:solidFill>
                  <a:srgbClr val="C00000"/>
                </a:solidFill>
                <a:latin typeface="Times New Roman"/>
                <a:ea typeface="微软雅黑" panose="020B0503020204020204" pitchFamily="34" charset="-122"/>
                <a:cs typeface="Times New Roman" panose="02020603050405020304" pitchFamily="18" charset="0"/>
              </a:rPr>
              <a:t>特征人脸方法</a:t>
            </a:r>
            <a:endParaRPr lang="en-US" altLang="zh-CN" sz="1200" b="1" kern="0" dirty="0">
              <a:solidFill>
                <a:srgbClr val="C00000"/>
              </a:solidFill>
              <a:latin typeface="Times New Roman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14313" indent="-214313">
              <a:buFont typeface="Wingdings" panose="05000000000000000000" pitchFamily="2" charset="2"/>
              <a:buChar char="l"/>
            </a:pPr>
            <a:r>
              <a:rPr lang="zh-CN" altLang="en-US" sz="1200" b="1" kern="0" dirty="0">
                <a:solidFill>
                  <a:srgbClr val="C00000"/>
                </a:solidFill>
                <a:latin typeface="Times New Roman"/>
                <a:ea typeface="微软雅黑" panose="020B0503020204020204" pitchFamily="34" charset="-122"/>
                <a:cs typeface="Times New Roman" panose="02020603050405020304" pitchFamily="18" charset="0"/>
              </a:rPr>
              <a:t>潜在语义分析</a:t>
            </a:r>
          </a:p>
          <a:p>
            <a:pPr marL="214313" indent="-214313">
              <a:buFont typeface="Wingdings" panose="05000000000000000000" pitchFamily="2" charset="2"/>
              <a:buChar char="l"/>
            </a:pPr>
            <a:r>
              <a:rPr lang="zh-CN" altLang="en-US" sz="1200" b="1" kern="0" dirty="0">
                <a:solidFill>
                  <a:srgbClr val="C00000"/>
                </a:solidFill>
                <a:latin typeface="Times New Roman"/>
                <a:ea typeface="微软雅黑" panose="020B0503020204020204" pitchFamily="34" charset="-122"/>
                <a:cs typeface="Times New Roman" panose="02020603050405020304" pitchFamily="18" charset="0"/>
              </a:rPr>
              <a:t>期望极大算法（</a:t>
            </a:r>
            <a:r>
              <a:rPr lang="en-US" altLang="zh-CN" sz="1200" b="1" kern="0" dirty="0">
                <a:solidFill>
                  <a:srgbClr val="C00000"/>
                </a:solidFill>
                <a:latin typeface="Times New Roman"/>
                <a:ea typeface="微软雅黑" panose="020B0503020204020204" pitchFamily="34" charset="-122"/>
                <a:cs typeface="Times New Roman" panose="02020603050405020304" pitchFamily="18" charset="0"/>
              </a:rPr>
              <a:t>EM</a:t>
            </a:r>
            <a:r>
              <a:rPr lang="zh-CN" altLang="en-US" sz="1200" b="1" kern="0" dirty="0">
                <a:solidFill>
                  <a:srgbClr val="C00000"/>
                </a:solidFill>
                <a:latin typeface="Times New Roman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  <a:p>
            <a:endParaRPr lang="zh-CN" altLang="zh-CN" sz="1200" b="1" kern="0" dirty="0">
              <a:solidFill>
                <a:srgbClr val="C00000"/>
              </a:solidFill>
              <a:latin typeface="Times New Roman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120" y="2687724"/>
            <a:ext cx="2871788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标题 5"/>
          <p:cNvSpPr>
            <a:spLocks noGrp="1"/>
          </p:cNvSpPr>
          <p:nvPr>
            <p:ph type="title"/>
          </p:nvPr>
        </p:nvSpPr>
        <p:spPr>
          <a:xfrm>
            <a:off x="1489440" y="106010"/>
            <a:ext cx="6274012" cy="493295"/>
          </a:xfrm>
        </p:spPr>
        <p:txBody>
          <a:bodyPr/>
          <a:lstStyle/>
          <a:p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《</a:t>
            </a:r>
            <a:r>
              <a:rPr lang="zh-CN" alt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人工智能导论：模型与算法</a:t>
            </a:r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》</a:t>
            </a:r>
            <a:r>
              <a:rPr lang="zh-CN" alt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基本内容：第五章  统计机器学习：无监督学习 </a:t>
            </a:r>
            <a:endParaRPr lang="zh-CN" altLang="en-US" sz="135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255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右箭头 10"/>
          <p:cNvSpPr/>
          <p:nvPr/>
        </p:nvSpPr>
        <p:spPr>
          <a:xfrm>
            <a:off x="3468425" y="1486531"/>
            <a:ext cx="400050" cy="272168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 dirty="0">
              <a:ea typeface="黑体" pitchFamily="49" charset="-122"/>
            </a:endParaRPr>
          </a:p>
        </p:txBody>
      </p:sp>
      <p:sp>
        <p:nvSpPr>
          <p:cNvPr id="13" name="圆角矩形 30"/>
          <p:cNvSpPr/>
          <p:nvPr/>
        </p:nvSpPr>
        <p:spPr bwMode="auto">
          <a:xfrm>
            <a:off x="1848957" y="1245812"/>
            <a:ext cx="1565709" cy="701090"/>
          </a:xfrm>
          <a:prstGeom prst="roundRect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 w="190500"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tIns="0" bIns="0" anchor="ctr"/>
          <a:lstStyle/>
          <a:p>
            <a:pPr algn="ctr">
              <a:defRPr/>
            </a:pPr>
            <a:r>
              <a:rPr lang="zh-CN" altLang="en-US" sz="1500" dirty="0">
                <a:gradFill flip="none" rotWithShape="1">
                  <a:gsLst>
                    <a:gs pos="0">
                      <a:schemeClr val="tx1">
                        <a:shade val="30000"/>
                        <a:satMod val="115000"/>
                      </a:schemeClr>
                    </a:gs>
                    <a:gs pos="50000">
                      <a:schemeClr val="tx1">
                        <a:shade val="67500"/>
                        <a:satMod val="115000"/>
                      </a:schemeClr>
                    </a:gs>
                    <a:gs pos="100000">
                      <a:schemeClr val="tx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黑体" pitchFamily="49" charset="-122"/>
                <a:cs typeface="Times New Roman" pitchFamily="18" charset="0"/>
              </a:rPr>
              <a:t>深度学习</a:t>
            </a:r>
            <a:endParaRPr lang="en-US" altLang="zh-CN" sz="1500" dirty="0">
              <a:gradFill flip="none" rotWithShape="1">
                <a:gsLst>
                  <a:gs pos="0">
                    <a:schemeClr val="tx1">
                      <a:shade val="30000"/>
                      <a:satMod val="115000"/>
                    </a:schemeClr>
                  </a:gs>
                  <a:gs pos="50000">
                    <a:schemeClr val="tx1">
                      <a:shade val="67500"/>
                      <a:satMod val="115000"/>
                    </a:schemeClr>
                  </a:gs>
                  <a:gs pos="100000">
                    <a:schemeClr val="tx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807945" y="4463847"/>
            <a:ext cx="3429000" cy="3366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端到端学习数据的区别性表达</a:t>
            </a:r>
          </a:p>
        </p:txBody>
      </p:sp>
      <p:sp>
        <p:nvSpPr>
          <p:cNvPr id="9" name="圆角矩形 8"/>
          <p:cNvSpPr/>
          <p:nvPr/>
        </p:nvSpPr>
        <p:spPr bwMode="auto">
          <a:xfrm>
            <a:off x="4022992" y="1106981"/>
            <a:ext cx="2626784" cy="1031268"/>
          </a:xfrm>
          <a:prstGeom prst="round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 w="190500" h="63500"/>
          </a:sp3d>
        </p:spPr>
        <p:txBody>
          <a:bodyPr wrap="none" tIns="0" bIns="0" anchor="ctr"/>
          <a:lstStyle/>
          <a:p>
            <a:pPr marL="214313" indent="-214313">
              <a:buFont typeface="Wingdings" panose="05000000000000000000" pitchFamily="2" charset="2"/>
              <a:buChar char="l"/>
            </a:pPr>
            <a:endParaRPr lang="en-US" altLang="zh-CN" sz="1200" b="1" kern="0" dirty="0">
              <a:solidFill>
                <a:srgbClr val="C00000"/>
              </a:solidFill>
              <a:latin typeface="Times New Roman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14313" indent="-214313">
              <a:buFont typeface="Wingdings" panose="05000000000000000000" pitchFamily="2" charset="2"/>
              <a:buChar char="l"/>
            </a:pPr>
            <a:r>
              <a:rPr lang="zh-CN" altLang="en-US" sz="1200" b="1" kern="0" dirty="0">
                <a:solidFill>
                  <a:srgbClr val="C00000"/>
                </a:solidFill>
                <a:latin typeface="Times New Roman"/>
                <a:ea typeface="微软雅黑" panose="020B0503020204020204" pitchFamily="34" charset="-122"/>
                <a:cs typeface="Times New Roman" panose="02020603050405020304" pitchFamily="18" charset="0"/>
              </a:rPr>
              <a:t>前馈神经网络（误差后向传播）</a:t>
            </a:r>
          </a:p>
          <a:p>
            <a:pPr marL="214313" indent="-214313">
              <a:buFont typeface="Wingdings" panose="05000000000000000000" pitchFamily="2" charset="2"/>
              <a:buChar char="l"/>
            </a:pPr>
            <a:r>
              <a:rPr lang="zh-CN" altLang="en-US" sz="1200" b="1" kern="0" dirty="0">
                <a:solidFill>
                  <a:srgbClr val="C00000"/>
                </a:solidFill>
                <a:latin typeface="Times New Roman"/>
                <a:ea typeface="微软雅黑" panose="020B0503020204020204" pitchFamily="34" charset="-122"/>
                <a:cs typeface="Times New Roman" panose="02020603050405020304" pitchFamily="18" charset="0"/>
              </a:rPr>
              <a:t>卷积神经网络</a:t>
            </a:r>
            <a:endParaRPr lang="en-US" altLang="zh-CN" sz="1200" b="1" kern="0" dirty="0">
              <a:solidFill>
                <a:srgbClr val="C00000"/>
              </a:solidFill>
              <a:latin typeface="Times New Roman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14313" indent="-214313">
              <a:buFont typeface="Wingdings" panose="05000000000000000000" pitchFamily="2" charset="2"/>
              <a:buChar char="l"/>
            </a:pPr>
            <a:r>
              <a:rPr lang="zh-CN" altLang="en-US" sz="1200" b="1" kern="0" dirty="0">
                <a:solidFill>
                  <a:srgbClr val="C00000"/>
                </a:solidFill>
                <a:latin typeface="Times New Roman"/>
                <a:ea typeface="微软雅黑" panose="020B0503020204020204" pitchFamily="34" charset="-122"/>
                <a:cs typeface="Times New Roman" panose="02020603050405020304" pitchFamily="18" charset="0"/>
              </a:rPr>
              <a:t>循环神经网络</a:t>
            </a:r>
            <a:endParaRPr lang="en-US" altLang="zh-CN" sz="1200" b="1" kern="0" dirty="0">
              <a:solidFill>
                <a:srgbClr val="C00000"/>
              </a:solidFill>
              <a:latin typeface="Times New Roman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14313" indent="-214313">
              <a:buFont typeface="Wingdings" panose="05000000000000000000" pitchFamily="2" charset="2"/>
              <a:buChar char="l"/>
            </a:pPr>
            <a:r>
              <a:rPr lang="zh-CN" altLang="en-US" sz="1200" b="1" kern="0" dirty="0">
                <a:solidFill>
                  <a:srgbClr val="C00000"/>
                </a:solidFill>
                <a:latin typeface="Times New Roman"/>
                <a:ea typeface="微软雅黑" panose="020B0503020204020204" pitchFamily="34" charset="-122"/>
                <a:cs typeface="Times New Roman" panose="02020603050405020304" pitchFamily="18" charset="0"/>
              </a:rPr>
              <a:t>深度生成学习</a:t>
            </a:r>
          </a:p>
          <a:p>
            <a:pPr marL="214313" indent="-214313">
              <a:buFont typeface="Wingdings" panose="05000000000000000000" pitchFamily="2" charset="2"/>
              <a:buChar char="l"/>
            </a:pPr>
            <a:r>
              <a:rPr lang="zh-CN" altLang="en-US" sz="1200" b="1" kern="0" dirty="0">
                <a:solidFill>
                  <a:srgbClr val="C00000"/>
                </a:solidFill>
                <a:latin typeface="Times New Roman"/>
                <a:ea typeface="微软雅黑" panose="020B0503020204020204" pitchFamily="34" charset="-122"/>
                <a:cs typeface="Times New Roman" panose="02020603050405020304" pitchFamily="18" charset="0"/>
              </a:rPr>
              <a:t>自然语言理解与视觉分析</a:t>
            </a:r>
          </a:p>
          <a:p>
            <a:endParaRPr lang="zh-CN" altLang="zh-CN" sz="1200" b="1" kern="0" dirty="0">
              <a:solidFill>
                <a:srgbClr val="0070C0"/>
              </a:solidFill>
              <a:latin typeface="Times New Roman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5" name="图片 12" descr="人脑D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975" y="2573637"/>
            <a:ext cx="2432049" cy="165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Figure 1: :  Schematic representation of a deep neural network, showing how more complex features are captured in deeper layers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826" y="2499316"/>
            <a:ext cx="2171300" cy="179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标题 5"/>
          <p:cNvSpPr>
            <a:spLocks noGrp="1"/>
          </p:cNvSpPr>
          <p:nvPr>
            <p:ph type="title"/>
          </p:nvPr>
        </p:nvSpPr>
        <p:spPr>
          <a:xfrm>
            <a:off x="1489440" y="106010"/>
            <a:ext cx="6274012" cy="493295"/>
          </a:xfrm>
        </p:spPr>
        <p:txBody>
          <a:bodyPr/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《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人工智能导论：模型与算法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》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基本内容：第六章  深度学习 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46042" y="749689"/>
            <a:ext cx="546576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50" dirty="0"/>
              <a:t>Neurons that fire together, wire together (Donald Hebb)</a:t>
            </a:r>
            <a:endParaRPr lang="zh-CN" altLang="en-US" sz="1350" dirty="0"/>
          </a:p>
        </p:txBody>
      </p:sp>
    </p:spTree>
    <p:extLst>
      <p:ext uri="{BB962C8B-B14F-4D97-AF65-F5344CB8AC3E}">
        <p14:creationId xmlns:p14="http://schemas.microsoft.com/office/powerpoint/2010/main" val="30330651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3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3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3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3.5"/>
</p:tagLst>
</file>

<file path=ppt/theme/theme1.xml><?xml version="1.0" encoding="utf-8"?>
<a:theme xmlns:a="http://schemas.openxmlformats.org/drawingml/2006/main" name="白底灰边-Office2010风格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黑体+Times">
      <a:majorFont>
        <a:latin typeface="Times New Roman"/>
        <a:ea typeface="黑体"/>
        <a:cs typeface=""/>
      </a:majorFont>
      <a:minorFont>
        <a:latin typeface="Times New Roman"/>
        <a:ea typeface="黑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白底灰边-Office2010风格" id="{A4FB97DD-19BC-49FC-8F3F-E7D8E49AC664}" vid="{03B40C34-2A24-480B-ADA3-2497218558F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白底灰边-Office2010风格</Template>
  <TotalTime>22811</TotalTime>
  <Words>2230</Words>
  <Application>Microsoft Office PowerPoint</Application>
  <PresentationFormat>全屏显示(16:9)</PresentationFormat>
  <Paragraphs>321</Paragraphs>
  <Slides>27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7" baseType="lpstr">
      <vt:lpstr>Helvetica Neue Medium</vt:lpstr>
      <vt:lpstr>黑体</vt:lpstr>
      <vt:lpstr>微软雅黑</vt:lpstr>
      <vt:lpstr>Arial</vt:lpstr>
      <vt:lpstr>Calibri</vt:lpstr>
      <vt:lpstr>Cambria Math</vt:lpstr>
      <vt:lpstr>Tahoma</vt:lpstr>
      <vt:lpstr>Times New Roman</vt:lpstr>
      <vt:lpstr>Wingdings</vt:lpstr>
      <vt:lpstr>白底灰边-Office2010风格</vt:lpstr>
      <vt:lpstr>《人工智能》课程复习 浙江大学人工智能研究所 吴飞 2021年6月</vt:lpstr>
      <vt:lpstr>《人工智能导论：模型与算法》主体内容</vt:lpstr>
      <vt:lpstr>《人工智能导论：模型与算法》：第一章   绪论</vt:lpstr>
      <vt:lpstr>《人工智能导论：模型与算法》：第一章   绪论</vt:lpstr>
      <vt:lpstr>《人工智能导论：模型与算法》：第二章  逻辑与推理</vt:lpstr>
      <vt:lpstr>《人工智能导论：模型与算法》：第三章  搜索求解</vt:lpstr>
      <vt:lpstr>《人工智能导论：模型与算法》：第四章  机器学习：监督学习</vt:lpstr>
      <vt:lpstr>《人工智能导论：模型与算法》基本内容：第五章  统计机器学习：无监督学习 </vt:lpstr>
      <vt:lpstr>《人工智能导论：模型与算法》基本内容：第六章  深度学习 </vt:lpstr>
      <vt:lpstr>《人工智能导论：模型与算法》基本内容：第七章  强化学习 </vt:lpstr>
      <vt:lpstr>《人工智能导论：模型与算法》基本内容：第八章 人工智能博弈 </vt:lpstr>
      <vt:lpstr>PowerPoint 演示文稿</vt:lpstr>
      <vt:lpstr>PowerPoint 演示文稿</vt:lpstr>
      <vt:lpstr>PowerPoint 演示文稿</vt:lpstr>
      <vt:lpstr>机器学习两类代表：AlphaGo versus AlphaFold</vt:lpstr>
      <vt:lpstr>科学计算：AI+X驱动科学发现</vt:lpstr>
      <vt:lpstr>科学计算对人工智能模型的要求</vt:lpstr>
      <vt:lpstr>面向科学计算的大数据智能机器学习：相互促进  </vt:lpstr>
      <vt:lpstr>面向科学计算的大数据智能机器学习：人工智能促进科学计算  </vt:lpstr>
      <vt:lpstr>面向科学计算的大数据智能机器学习：科学计算促进人工智能</vt:lpstr>
      <vt:lpstr>PowerPoint 演示文稿</vt:lpstr>
      <vt:lpstr>PowerPoint 演示文稿</vt:lpstr>
      <vt:lpstr>PowerPoint 演示文稿</vt:lpstr>
      <vt:lpstr>PowerPoint 演示文稿</vt:lpstr>
      <vt:lpstr>面向科学计算的机器学习：人工智能辅助化学分子设计与合成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wuxf</dc:creator>
  <cp:lastModifiedBy>David yonggang</cp:lastModifiedBy>
  <cp:revision>1974</cp:revision>
  <cp:lastPrinted>2021-01-27T11:58:52Z</cp:lastPrinted>
  <dcterms:created xsi:type="dcterms:W3CDTF">2018-01-15T02:11:01Z</dcterms:created>
  <dcterms:modified xsi:type="dcterms:W3CDTF">2021-10-30T05:47:31Z</dcterms:modified>
</cp:coreProperties>
</file>